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6858000" cx="12188825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jpg>
</file>

<file path=ppt/media/image13.jpg>
</file>

<file path=ppt/media/image14.gif>
</file>

<file path=ppt/media/image15.png>
</file>

<file path=ppt/media/image16.png>
</file>

<file path=ppt/media/image17.jpg>
</file>

<file path=ppt/media/image18.jpg>
</file>

<file path=ppt/media/image19.jpg>
</file>

<file path=ppt/media/image2.jpg>
</file>

<file path=ppt/media/image20.jpg>
</file>

<file path=ppt/media/image21.png>
</file>

<file path=ppt/media/image22.png>
</file>

<file path=ppt/media/image23.png>
</file>

<file path=ppt/media/image24.jpg>
</file>

<file path=ppt/media/image25.png>
</file>

<file path=ppt/media/image26.jpg>
</file>

<file path=ppt/media/image27.jpg>
</file>

<file path=ppt/media/image28.jpg>
</file>

<file path=ppt/media/image29.jpg>
</file>

<file path=ppt/media/image3.jp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8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ct val="140000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3" y="0"/>
            <a:ext cx="29718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spcBef>
                <a:spcPts val="0"/>
              </a:spcBef>
              <a:buSzPct val="140000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ct val="87500"/>
              <a:buChar char="●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77800" marR="0" rtl="0" algn="l">
              <a:spcBef>
                <a:spcPts val="0"/>
              </a:spcBef>
              <a:buSzPct val="87500"/>
              <a:buChar char="○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6350" lvl="2" marL="361950" marR="0" rtl="0" algn="l">
              <a:spcBef>
                <a:spcPts val="0"/>
              </a:spcBef>
              <a:buSzPct val="87500"/>
              <a:buChar char="■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6350" lvl="3" marL="539750" marR="0" rtl="0" algn="l">
              <a:spcBef>
                <a:spcPts val="0"/>
              </a:spcBef>
              <a:buSzPct val="87500"/>
              <a:buChar char="●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6350" lvl="4" marL="717550" marR="0" rtl="0" algn="l">
              <a:spcBef>
                <a:spcPts val="0"/>
              </a:spcBef>
              <a:buSzPct val="87500"/>
              <a:buChar char="○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buSzPct val="87500"/>
              <a:buChar char="■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buSzPct val="87500"/>
              <a:buChar char="●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buSzPct val="87500"/>
              <a:buChar char="○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buSzPct val="87500"/>
              <a:buChar char="■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-1" y="8747999"/>
            <a:ext cx="6308999" cy="39441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ct val="140000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softuni.org/" TargetMode="External"/><Relationship Id="rId3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softuni.org/" TargetMode="External"/><Relationship Id="rId3" Type="http://schemas.openxmlformats.org/officeDocument/2006/relationships/hyperlink" Target="http://creativecommons.org/licenses/by-nc-sa/4.0/" TargetMode="Externa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softuni.org/" TargetMode="External"/><Relationship Id="rId3" Type="http://schemas.openxmlformats.org/officeDocument/2006/relationships/hyperlink" Target="http://creativecommons.org/licenses/by-nc-sa/4.0/" TargetMode="Externa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softuni.org/" TargetMode="External"/><Relationship Id="rId3" Type="http://schemas.openxmlformats.org/officeDocument/2006/relationships/hyperlink" Target="http://creativecommons.org/licenses/by-nc-sa/4.0/" TargetMode="Externa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softuni.org/" TargetMode="External"/><Relationship Id="rId3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softuni.org/" TargetMode="External"/><Relationship Id="rId3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Shape 53"/>
          <p:cNvSpPr txBox="1"/>
          <p:nvPr>
            <p:ph idx="11" type="ftr"/>
          </p:nvPr>
        </p:nvSpPr>
        <p:spPr>
          <a:xfrm>
            <a:off x="-1" y="8747999"/>
            <a:ext cx="6308999" cy="3944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Software University Foundation – </a:t>
            </a:r>
            <a:r>
              <a:rPr b="0" i="0" lang="en-US" sz="1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2"/>
              </a:rPr>
              <a:t>http://softuni.org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work is licensed under the </a:t>
            </a:r>
            <a:r>
              <a:rPr b="0" i="0" lang="en-US" sz="1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Creative Commons Attribution-NonCommercial-ShareAlike</a:t>
            </a: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license.</a:t>
            </a:r>
          </a:p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0" name="Shape 14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7" name="Shape 14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5" name="Shape 15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5" name="Shape 16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" name="Shape 17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3" name="Shape 18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0" name="Shape 19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Shape 207"/>
          <p:cNvSpPr txBox="1"/>
          <p:nvPr>
            <p:ph idx="12" type="sldNum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7" name="Shape 21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Shape 69"/>
          <p:cNvSpPr txBox="1"/>
          <p:nvPr>
            <p:ph idx="11" type="ftr"/>
          </p:nvPr>
        </p:nvSpPr>
        <p:spPr>
          <a:xfrm>
            <a:off x="-1" y="8747999"/>
            <a:ext cx="6308999" cy="3944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Software University Foundation – </a:t>
            </a:r>
            <a:r>
              <a:rPr b="0" i="0" lang="en-US" sz="1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2"/>
              </a:rPr>
              <a:t>http://softuni.org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work is licensed under the </a:t>
            </a:r>
            <a:r>
              <a:rPr b="0" i="0" lang="en-US" sz="1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Creative Commons Attribution-NonCommercial-ShareAlike</a:t>
            </a: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license.</a:t>
            </a:r>
          </a:p>
        </p:txBody>
      </p:sp>
      <p:sp>
        <p:nvSpPr>
          <p:cNvPr id="70" name="Shape 70"/>
          <p:cNvSpPr txBox="1"/>
          <p:nvPr>
            <p:ph idx="12" type="sldNum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7" name="Shape 22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4" name="Shape 234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/>
          <p:nvPr>
            <p:ph idx="11" type="ftr"/>
          </p:nvPr>
        </p:nvSpPr>
        <p:spPr>
          <a:xfrm>
            <a:off x="-1" y="8747999"/>
            <a:ext cx="6308999" cy="3944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2"/>
              </a:rPr>
              <a:t>http://softuni.org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This work is licensed under the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Creative Commons Attribution-NonCommercial-ShareAlike</a:t>
            </a:r>
            <a:r>
              <a:rPr lang="en-US" sz="1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license.</a:t>
            </a:r>
          </a:p>
        </p:txBody>
      </p:sp>
      <p:sp>
        <p:nvSpPr>
          <p:cNvPr id="236" name="Shape 236"/>
          <p:cNvSpPr txBox="1"/>
          <p:nvPr>
            <p:ph idx="12" type="sldNum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1" name="Shape 251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Shape 252"/>
          <p:cNvSpPr txBox="1"/>
          <p:nvPr>
            <p:ph idx="11" type="ftr"/>
          </p:nvPr>
        </p:nvSpPr>
        <p:spPr>
          <a:xfrm>
            <a:off x="-1" y="8747999"/>
            <a:ext cx="6308999" cy="3944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2"/>
              </a:rPr>
              <a:t>http://softuni.org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work is licensed under the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Creative Commons Attribution-NonCommercial-ShareAlike</a:t>
            </a: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license.</a:t>
            </a:r>
          </a:p>
        </p:txBody>
      </p:sp>
      <p:sp>
        <p:nvSpPr>
          <p:cNvPr id="253" name="Shape 253"/>
          <p:cNvSpPr txBox="1"/>
          <p:nvPr>
            <p:ph idx="12" type="sldNum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2" name="Shape 262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Shape 263"/>
          <p:cNvSpPr txBox="1"/>
          <p:nvPr>
            <p:ph idx="11" type="ftr"/>
          </p:nvPr>
        </p:nvSpPr>
        <p:spPr>
          <a:xfrm>
            <a:off x="-1" y="8747999"/>
            <a:ext cx="6308999" cy="3944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2"/>
              </a:rPr>
              <a:t>http://softuni.org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work is licensed under the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Creative Commons Attribution-NonCommercial-ShareAlike</a:t>
            </a: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license.</a:t>
            </a:r>
          </a:p>
        </p:txBody>
      </p:sp>
      <p:sp>
        <p:nvSpPr>
          <p:cNvPr id="264" name="Shape 264"/>
          <p:cNvSpPr txBox="1"/>
          <p:nvPr>
            <p:ph idx="12" type="sldNum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" name="Shape 7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" name="Shape 8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Shape 95"/>
          <p:cNvSpPr txBox="1"/>
          <p:nvPr>
            <p:ph idx="12" type="sldNum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96" name="Shape 96"/>
          <p:cNvSpPr txBox="1"/>
          <p:nvPr>
            <p:ph idx="11" type="ftr"/>
          </p:nvPr>
        </p:nvSpPr>
        <p:spPr>
          <a:xfrm>
            <a:off x="-1" y="8747999"/>
            <a:ext cx="6308999" cy="3944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Software University Foundation – </a:t>
            </a:r>
            <a:r>
              <a:rPr b="0" i="0" lang="en-US" sz="1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2"/>
              </a:rPr>
              <a:t>http://softuni.org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work is licensed under the </a:t>
            </a:r>
            <a:r>
              <a:rPr b="0" i="0" lang="en-US" sz="1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Creative Commons Attribution-NonCommercial-ShareAlike</a:t>
            </a: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license.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" name="Shape 10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0" name="Shape 11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6" name="Shape 11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idx="1" type="body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4" name="Shape 12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.png"/><Relationship Id="rId4" Type="http://schemas.openxmlformats.org/officeDocument/2006/relationships/hyperlink" Target="http://softuni.bg/" TargetMode="External"/><Relationship Id="rId11" Type="http://schemas.openxmlformats.org/officeDocument/2006/relationships/hyperlink" Target="http://www.youtube.com/SoftwareUniversity" TargetMode="External"/><Relationship Id="rId10" Type="http://schemas.openxmlformats.org/officeDocument/2006/relationships/hyperlink" Target="https://twitter.com/softunibg" TargetMode="External"/><Relationship Id="rId12" Type="http://schemas.openxmlformats.org/officeDocument/2006/relationships/hyperlink" Target="http://www.introprogramming.info/" TargetMode="External"/><Relationship Id="rId9" Type="http://schemas.openxmlformats.org/officeDocument/2006/relationships/hyperlink" Target="https://www.facebook.com/SoftwareUniversity" TargetMode="External"/><Relationship Id="rId5" Type="http://schemas.openxmlformats.org/officeDocument/2006/relationships/hyperlink" Target="http://softuni.org/" TargetMode="External"/><Relationship Id="rId6" Type="http://schemas.openxmlformats.org/officeDocument/2006/relationships/hyperlink" Target="http://www.nakov.com/" TargetMode="External"/><Relationship Id="rId7" Type="http://schemas.openxmlformats.org/officeDocument/2006/relationships/hyperlink" Target="http://forum.softuni.bg/" TargetMode="External"/><Relationship Id="rId8" Type="http://schemas.openxmlformats.org/officeDocument/2006/relationships/hyperlink" Target="http://judge.softuni.bg/" TargetMode="Externa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resentation Title Slide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ctrTitle"/>
          </p:nvPr>
        </p:nvSpPr>
        <p:spPr>
          <a:xfrm>
            <a:off x="4366413" y="314301"/>
            <a:ext cx="7382341" cy="2000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buClr>
                <a:srgbClr val="F6D18E"/>
              </a:buClr>
              <a:buSzPct val="100000"/>
              <a:buFont typeface="Calibri"/>
              <a:buNone/>
              <a:defRPr b="1" i="0" sz="5400" u="none" cap="none" strike="noStrike">
                <a:solidFill>
                  <a:srgbClr val="F6D1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7777"/>
              <a:buNone/>
              <a:defRPr sz="1800"/>
            </a:lvl2pPr>
            <a:lvl3pPr indent="0" lvl="2">
              <a:spcBef>
                <a:spcPts val="0"/>
              </a:spcBef>
              <a:buSzPct val="77777"/>
              <a:buNone/>
              <a:defRPr sz="1800"/>
            </a:lvl3pPr>
            <a:lvl4pPr indent="0" lvl="3">
              <a:spcBef>
                <a:spcPts val="0"/>
              </a:spcBef>
              <a:buSzPct val="77777"/>
              <a:buNone/>
              <a:defRPr sz="1800"/>
            </a:lvl4pPr>
            <a:lvl5pPr indent="0" lvl="4">
              <a:spcBef>
                <a:spcPts val="0"/>
              </a:spcBef>
              <a:buSzPct val="77777"/>
              <a:buNone/>
              <a:defRPr sz="1800"/>
            </a:lvl5pPr>
            <a:lvl6pPr indent="0" lvl="5">
              <a:spcBef>
                <a:spcPts val="0"/>
              </a:spcBef>
              <a:buSzPct val="77777"/>
              <a:buNone/>
              <a:defRPr sz="1800"/>
            </a:lvl6pPr>
            <a:lvl7pPr indent="0" lvl="6">
              <a:spcBef>
                <a:spcPts val="0"/>
              </a:spcBef>
              <a:buSzPct val="77777"/>
              <a:buNone/>
              <a:defRPr sz="1800"/>
            </a:lvl7pPr>
            <a:lvl8pPr indent="0" lvl="7">
              <a:spcBef>
                <a:spcPts val="0"/>
              </a:spcBef>
              <a:buSzPct val="77777"/>
              <a:buNone/>
              <a:defRPr sz="1800"/>
            </a:lvl8pPr>
            <a:lvl9pPr indent="0" lvl="8">
              <a:spcBef>
                <a:spcPts val="0"/>
              </a:spcBef>
              <a:buSzPct val="77777"/>
              <a:buNone/>
              <a:defRPr sz="18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4366413" y="2346299"/>
            <a:ext cx="7382341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Noto Sans Symbols"/>
              <a:buNone/>
              <a:defRPr b="0" i="0" sz="4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ctr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Noto Sans Symbols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ctr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Noto Sans Symbols"/>
              <a:buNone/>
              <a:defRPr b="0" i="0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ctr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Noto Sans Symbols"/>
              <a:buNone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1" lvl="4" marL="2437972" marR="0" rtl="0" algn="ctr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79999"/>
              <a:buFont typeface="Noto Sans Symbols"/>
              <a:buNone/>
              <a:defRPr b="0" i="0" sz="2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5" lvl="5" marL="3047466" marR="0" rtl="0" algn="ctr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ctr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ctr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ctr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2" type="body"/>
          </p:nvPr>
        </p:nvSpPr>
        <p:spPr>
          <a:xfrm>
            <a:off x="760412" y="4164083"/>
            <a:ext cx="3187613" cy="52513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None/>
              <a:defRPr b="1" i="0" sz="2800" u="none" cap="none" strike="noStrike">
                <a:solidFill>
                  <a:srgbClr val="EE792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8632" lvl="1" marL="609493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Noto Sans Symbols"/>
              <a:buChar char="▪"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740" lvl="2" marL="914240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Noto Sans Symbols"/>
              <a:buChar char="▪"/>
              <a:defRPr b="0" i="0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98847" lvl="3" marL="1218987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Noto Sans Symbols"/>
              <a:buChar char="▪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8952" lvl="4" marL="1523733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79999"/>
              <a:buFont typeface="Noto Sans Symbols"/>
              <a:buChar char="▪"/>
              <a:defRPr b="0" i="0" sz="2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39380" lvl="5" marL="1828480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39326" lvl="6" marL="2133227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39271" lvl="7" marL="2437972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39219" lvl="8" marL="2742720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Shape 19"/>
          <p:cNvSpPr/>
          <p:nvPr>
            <p:ph idx="3" type="pic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Noto Sans Symbols"/>
              <a:buNone/>
              <a:defRPr b="0" i="0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8632" lvl="1" marL="609493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Noto Sans Symbols"/>
              <a:buChar char="▪"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740" lvl="2" marL="914240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Noto Sans Symbols"/>
              <a:buChar char="▪"/>
              <a:defRPr b="0" i="0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98847" lvl="3" marL="1218987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Noto Sans Symbols"/>
              <a:buChar char="▪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8952" lvl="4" marL="1523733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79999"/>
              <a:buFont typeface="Noto Sans Symbols"/>
              <a:buChar char="▪"/>
              <a:defRPr b="0" i="0" sz="2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39380" lvl="5" marL="1828480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39326" lvl="6" marL="2133227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39271" lvl="7" marL="2437972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39219" lvl="8" marL="2742720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4" type="body"/>
          </p:nvPr>
        </p:nvSpPr>
        <p:spPr>
          <a:xfrm>
            <a:off x="760413" y="4633982"/>
            <a:ext cx="3187614" cy="4443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None/>
              <a:defRPr b="1" i="0" sz="2300" u="none" cap="none" strike="noStrike">
                <a:solidFill>
                  <a:srgbClr val="F4B36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8632" lvl="1" marL="609493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Noto Sans Symbols"/>
              <a:buChar char="▪"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740" lvl="2" marL="914240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Noto Sans Symbols"/>
              <a:buChar char="▪"/>
              <a:defRPr b="0" i="0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98847" lvl="3" marL="1218987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Noto Sans Symbols"/>
              <a:buChar char="▪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8952" lvl="4" marL="1523733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79999"/>
              <a:buFont typeface="Noto Sans Symbols"/>
              <a:buChar char="▪"/>
              <a:defRPr b="0" i="0" sz="2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39380" lvl="5" marL="1828480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39326" lvl="6" marL="2133227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39271" lvl="7" marL="2437972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39219" lvl="8" marL="2742720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5" type="body"/>
          </p:nvPr>
        </p:nvSpPr>
        <p:spPr>
          <a:xfrm>
            <a:off x="760412" y="5011671"/>
            <a:ext cx="3187613" cy="39586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None/>
              <a:defRPr b="1" i="0" sz="2000" u="none" cap="none" strike="noStrike">
                <a:solidFill>
                  <a:srgbClr val="F9D9A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8632" lvl="1" marL="609493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Noto Sans Symbols"/>
              <a:buChar char="▪"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740" lvl="2" marL="914240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Noto Sans Symbols"/>
              <a:buChar char="▪"/>
              <a:defRPr b="0" i="0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98847" lvl="3" marL="1218987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Noto Sans Symbols"/>
              <a:buChar char="▪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8952" lvl="4" marL="1523733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79999"/>
              <a:buFont typeface="Noto Sans Symbols"/>
              <a:buChar char="▪"/>
              <a:defRPr b="0" i="0" sz="2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39380" lvl="5" marL="1828480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39326" lvl="6" marL="2133227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39271" lvl="7" marL="2437972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39219" lvl="8" marL="2742720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6" type="body"/>
          </p:nvPr>
        </p:nvSpPr>
        <p:spPr>
          <a:xfrm>
            <a:off x="760412" y="5394605"/>
            <a:ext cx="3187613" cy="3635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None/>
              <a:defRPr b="1" i="0" sz="1800" u="none" cap="none" strike="noStrike">
                <a:solidFill>
                  <a:srgbClr val="F27A4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8632" lvl="1" marL="609493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Noto Sans Symbols"/>
              <a:buChar char="▪"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740" lvl="2" marL="914240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Noto Sans Symbols"/>
              <a:buChar char="▪"/>
              <a:defRPr b="0" i="0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98847" lvl="3" marL="1218987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Noto Sans Symbols"/>
              <a:buChar char="▪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8952" lvl="4" marL="1523733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79999"/>
              <a:buFont typeface="Noto Sans Symbols"/>
              <a:buChar char="▪"/>
              <a:defRPr b="0" i="0" sz="2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39380" lvl="5" marL="1828480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39326" lvl="6" marL="2133227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39271" lvl="7" marL="2437972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39219" lvl="8" marL="2742720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7" type="body"/>
          </p:nvPr>
        </p:nvSpPr>
        <p:spPr>
          <a:xfrm>
            <a:off x="760412" y="5735767"/>
            <a:ext cx="3187613" cy="33123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None/>
              <a:defRPr b="1" i="0" sz="1600" u="none" cap="none" strike="noStrike">
                <a:solidFill>
                  <a:srgbClr val="F27A4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8632" lvl="1" marL="609493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Noto Sans Symbols"/>
              <a:buChar char="▪"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740" lvl="2" marL="914240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Noto Sans Symbols"/>
              <a:buChar char="▪"/>
              <a:defRPr b="0" i="0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98847" lvl="3" marL="1218987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Noto Sans Symbols"/>
              <a:buChar char="▪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8952" lvl="4" marL="1523733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79999"/>
              <a:buFont typeface="Noto Sans Symbols"/>
              <a:buChar char="▪"/>
              <a:defRPr b="0" i="0" sz="2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39380" lvl="5" marL="1828480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39326" lvl="6" marL="2133227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39271" lvl="7" marL="2437972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39219" lvl="8" marL="2742720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and Content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idx="10" type="dt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ct val="140000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1" type="ftr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SzPct val="140000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190413" y="1151121"/>
            <a:ext cx="11804822" cy="557035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88847" lvl="0" marL="304747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Noto Sans Symbols"/>
              <a:buChar char="▪"/>
              <a:defRPr b="0" i="0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8632" lvl="1" marL="609493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Noto Sans Symbols"/>
              <a:buChar char="▪"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740" lvl="2" marL="914240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Noto Sans Symbols"/>
              <a:buChar char="▪"/>
              <a:defRPr b="0" i="0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98847" lvl="3" marL="1218987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Noto Sans Symbols"/>
              <a:buChar char="▪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8952" lvl="4" marL="1523733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79999"/>
              <a:buFont typeface="Noto Sans Symbols"/>
              <a:buChar char="▪"/>
              <a:defRPr b="0" i="0" sz="2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39380" lvl="5" marL="1828480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39326" lvl="6" marL="2133227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39271" lvl="7" marL="2437972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39219" lvl="8" marL="2742720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Shape 29"/>
          <p:cNvSpPr txBox="1"/>
          <p:nvPr>
            <p:ph type="title"/>
          </p:nvPr>
        </p:nvSpPr>
        <p:spPr>
          <a:xfrm>
            <a:off x="188815" y="40341"/>
            <a:ext cx="9577597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7777"/>
              <a:buNone/>
              <a:defRPr sz="1800"/>
            </a:lvl2pPr>
            <a:lvl3pPr indent="0" lvl="2">
              <a:spcBef>
                <a:spcPts val="0"/>
              </a:spcBef>
              <a:buSzPct val="77777"/>
              <a:buNone/>
              <a:defRPr sz="1800"/>
            </a:lvl3pPr>
            <a:lvl4pPr indent="0" lvl="3">
              <a:spcBef>
                <a:spcPts val="0"/>
              </a:spcBef>
              <a:buSzPct val="77777"/>
              <a:buNone/>
              <a:defRPr sz="1800"/>
            </a:lvl4pPr>
            <a:lvl5pPr indent="0" lvl="4">
              <a:spcBef>
                <a:spcPts val="0"/>
              </a:spcBef>
              <a:buSzPct val="77777"/>
              <a:buNone/>
              <a:defRPr sz="1800"/>
            </a:lvl5pPr>
            <a:lvl6pPr indent="0" lvl="5">
              <a:spcBef>
                <a:spcPts val="0"/>
              </a:spcBef>
              <a:buSzPct val="77777"/>
              <a:buNone/>
              <a:defRPr sz="1800"/>
            </a:lvl6pPr>
            <a:lvl7pPr indent="0" lvl="6">
              <a:spcBef>
                <a:spcPts val="0"/>
              </a:spcBef>
              <a:buSzPct val="77777"/>
              <a:buNone/>
              <a:defRPr sz="1800"/>
            </a:lvl7pPr>
            <a:lvl8pPr indent="0" lvl="7">
              <a:spcBef>
                <a:spcPts val="0"/>
              </a:spcBef>
              <a:buSzPct val="77777"/>
              <a:buNone/>
              <a:defRPr sz="1800"/>
            </a:lvl8pPr>
            <a:lvl9pPr indent="0" lvl="8">
              <a:spcBef>
                <a:spcPts val="0"/>
              </a:spcBef>
              <a:buSzPct val="77777"/>
              <a:buNone/>
              <a:defRPr sz="1800"/>
            </a:lvl9pPr>
          </a:lstStyle>
          <a:p/>
        </p:txBody>
      </p:sp>
      <p:pic>
        <p:nvPicPr>
          <p:cNvPr id="30" name="Shape 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28212" y="228600"/>
            <a:ext cx="2171301" cy="7611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Title Slide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1446212" y="4953000"/>
            <a:ext cx="8938472" cy="8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  <a:defRPr b="1" i="0" sz="54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7777"/>
              <a:buNone/>
              <a:defRPr sz="1800"/>
            </a:lvl2pPr>
            <a:lvl3pPr indent="0" lvl="2">
              <a:spcBef>
                <a:spcPts val="0"/>
              </a:spcBef>
              <a:buSzPct val="77777"/>
              <a:buNone/>
              <a:defRPr sz="1800"/>
            </a:lvl3pPr>
            <a:lvl4pPr indent="0" lvl="3">
              <a:spcBef>
                <a:spcPts val="0"/>
              </a:spcBef>
              <a:buSzPct val="77777"/>
              <a:buNone/>
              <a:defRPr sz="1800"/>
            </a:lvl4pPr>
            <a:lvl5pPr indent="0" lvl="4">
              <a:spcBef>
                <a:spcPts val="0"/>
              </a:spcBef>
              <a:buSzPct val="77777"/>
              <a:buNone/>
              <a:defRPr sz="1800"/>
            </a:lvl5pPr>
            <a:lvl6pPr indent="0" lvl="5">
              <a:spcBef>
                <a:spcPts val="0"/>
              </a:spcBef>
              <a:buSzPct val="77777"/>
              <a:buNone/>
              <a:defRPr sz="1800"/>
            </a:lvl6pPr>
            <a:lvl7pPr indent="0" lvl="6">
              <a:spcBef>
                <a:spcPts val="0"/>
              </a:spcBef>
              <a:buSzPct val="77777"/>
              <a:buNone/>
              <a:defRPr sz="1800"/>
            </a:lvl7pPr>
            <a:lvl8pPr indent="0" lvl="7">
              <a:spcBef>
                <a:spcPts val="0"/>
              </a:spcBef>
              <a:buSzPct val="77777"/>
              <a:buNone/>
              <a:defRPr sz="1800"/>
            </a:lvl8pPr>
            <a:lvl9pPr indent="0" lvl="8">
              <a:spcBef>
                <a:spcPts val="0"/>
              </a:spcBef>
              <a:buSzPct val="77777"/>
              <a:buNone/>
              <a:defRPr sz="1800"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1446212" y="5754968"/>
            <a:ext cx="8938472" cy="68825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Noto Sans Symbols"/>
              <a:buNone/>
              <a:defRPr b="0" i="0" sz="4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Noto Sans Symbols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79999"/>
              <a:buFont typeface="Noto Sans Symbols"/>
              <a:buNone/>
              <a:def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Noto Sans Symbols"/>
              <a:buNone/>
              <a:defRPr b="0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1" lvl="4" marL="2437972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Noto Sans Symbols"/>
              <a:buNone/>
              <a:defRPr b="0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5" lvl="5" marL="3047466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None/>
              <a:defRPr b="0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None/>
              <a:defRPr b="0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None/>
              <a:defRPr b="0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None/>
              <a:defRPr b="0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34" name="Shape 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28212" y="228600"/>
            <a:ext cx="2171301" cy="7611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Questions Slide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 rot="-632982">
            <a:off x="52437" y="3176455"/>
            <a:ext cx="7313295" cy="126188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wrap="square" tIns="0">
            <a:noAutofit/>
          </a:bodyPr>
          <a:lstStyle/>
          <a:p>
            <a:pPr indent="-4445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4C6"/>
              </a:buClr>
              <a:buSzPct val="70000"/>
              <a:buFont typeface="Noto Sans Symbols"/>
              <a:buNone/>
            </a:pPr>
            <a:r>
              <a:rPr b="1" i="0" lang="en-US" sz="10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Questions?</a:t>
            </a:r>
          </a:p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8632" lvl="1" marL="609493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Noto Sans Symbols"/>
              <a:buChar char="▪"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740" lvl="2" marL="914240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Noto Sans Symbols"/>
              <a:buChar char="▪"/>
              <a:defRPr b="0" i="0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98847" lvl="3" marL="1218987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Noto Sans Symbols"/>
              <a:buChar char="▪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8952" lvl="4" marL="1523733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79999"/>
              <a:buFont typeface="Noto Sans Symbols"/>
              <a:buChar char="▪"/>
              <a:defRPr b="0" i="0" sz="2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39380" lvl="5" marL="1828480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39326" lvl="6" marL="2133227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39271" lvl="7" marL="2437972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39219" lvl="8" marL="2742720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38" name="Shape 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38412" y="261000"/>
            <a:ext cx="2049687" cy="66987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Shape 39"/>
          <p:cNvSpPr txBox="1"/>
          <p:nvPr>
            <p:ph type="title"/>
          </p:nvPr>
        </p:nvSpPr>
        <p:spPr>
          <a:xfrm>
            <a:off x="188815" y="40341"/>
            <a:ext cx="9577597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7777"/>
              <a:buNone/>
              <a:defRPr sz="1800"/>
            </a:lvl2pPr>
            <a:lvl3pPr indent="0" lvl="2">
              <a:spcBef>
                <a:spcPts val="0"/>
              </a:spcBef>
              <a:buSzPct val="77777"/>
              <a:buNone/>
              <a:defRPr sz="1800"/>
            </a:lvl3pPr>
            <a:lvl4pPr indent="0" lvl="3">
              <a:spcBef>
                <a:spcPts val="0"/>
              </a:spcBef>
              <a:buSzPct val="77777"/>
              <a:buNone/>
              <a:defRPr sz="1800"/>
            </a:lvl4pPr>
            <a:lvl5pPr indent="0" lvl="4">
              <a:spcBef>
                <a:spcPts val="0"/>
              </a:spcBef>
              <a:buSzPct val="77777"/>
              <a:buNone/>
              <a:defRPr sz="1800"/>
            </a:lvl5pPr>
            <a:lvl6pPr indent="0" lvl="5">
              <a:spcBef>
                <a:spcPts val="0"/>
              </a:spcBef>
              <a:buSzPct val="77777"/>
              <a:buNone/>
              <a:defRPr sz="1800"/>
            </a:lvl6pPr>
            <a:lvl7pPr indent="0" lvl="6">
              <a:spcBef>
                <a:spcPts val="0"/>
              </a:spcBef>
              <a:buSzPct val="77777"/>
              <a:buNone/>
              <a:defRPr sz="1800"/>
            </a:lvl7pPr>
            <a:lvl8pPr indent="0" lvl="7">
              <a:spcBef>
                <a:spcPts val="0"/>
              </a:spcBef>
              <a:buSzPct val="77777"/>
              <a:buNone/>
              <a:defRPr sz="1800"/>
            </a:lvl8pPr>
            <a:lvl9pPr indent="0" lvl="8">
              <a:spcBef>
                <a:spcPts val="0"/>
              </a:spcBef>
              <a:buSzPct val="77777"/>
              <a:buNone/>
              <a:defRPr sz="1800"/>
            </a:lvl9pPr>
          </a:lstStyle>
          <a:p/>
        </p:txBody>
      </p:sp>
      <p:sp>
        <p:nvSpPr>
          <p:cNvPr id="40" name="Shape 40">
            <a:hlinkClick r:id="rId4"/>
          </p:cNvPr>
          <p:cNvSpPr txBox="1"/>
          <p:nvPr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i="0" lang="en-US" sz="2000" u="none" cap="none" strike="noStrike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41" name="Shape 41">
            <a:hlinkClick r:id="rId5"/>
          </p:cNvPr>
          <p:cNvSpPr txBox="1"/>
          <p:nvPr/>
        </p:nvSpPr>
        <p:spPr>
          <a:xfrm rot="-969481">
            <a:off x="7568290" y="4341197"/>
            <a:ext cx="30328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2000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42" name="Shape 42">
            <a:hlinkClick r:id="rId6"/>
          </p:cNvPr>
          <p:cNvSpPr txBox="1"/>
          <p:nvPr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43" name="Shape 43">
            <a:hlinkClick r:id="rId7"/>
          </p:cNvPr>
          <p:cNvSpPr txBox="1"/>
          <p:nvPr/>
        </p:nvSpPr>
        <p:spPr>
          <a:xfrm rot="-628738">
            <a:off x="6094412" y="6109081"/>
            <a:ext cx="26802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400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44" name="Shape 44">
            <a:hlinkClick r:id="rId8"/>
          </p:cNvPr>
          <p:cNvSpPr txBox="1"/>
          <p:nvPr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45" name="Shape 45">
            <a:hlinkClick r:id="rId9"/>
          </p:cNvPr>
          <p:cNvSpPr txBox="1"/>
          <p:nvPr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2400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46" name="Shape 46">
            <a:hlinkClick r:id="rId10"/>
          </p:cNvPr>
          <p:cNvSpPr txBox="1"/>
          <p:nvPr/>
        </p:nvSpPr>
        <p:spPr>
          <a:xfrm rot="-627734">
            <a:off x="11754532" y="2320841"/>
            <a:ext cx="26802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400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47" name="Shape 47">
            <a:hlinkClick r:id="rId11"/>
          </p:cNvPr>
          <p:cNvSpPr txBox="1"/>
          <p:nvPr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48" name="Shape 48">
            <a:hlinkClick r:id="rId12"/>
          </p:cNvPr>
          <p:cNvSpPr txBox="1"/>
          <p:nvPr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400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 Slide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idx="10" type="dt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ct val="140000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1" type="ftr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SzPct val="140000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592" lvl="1" marL="609493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487" lvl="2" marL="1218987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380" lvl="3" marL="1828480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273" lvl="4" marL="2437973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167" lvl="5" marL="3047467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060" lvl="6" marL="3656960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953" lvl="7" marL="4266453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846" lvl="8" marL="4875947" marR="0" rtl="0" algn="l">
              <a:spcBef>
                <a:spcPts val="0"/>
              </a:spcBef>
              <a:buSzPct val="58333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13" name="Shape 13"/>
          <p:cNvSpPr txBox="1"/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7777"/>
              <a:buNone/>
              <a:defRPr sz="1800"/>
            </a:lvl2pPr>
            <a:lvl3pPr indent="0" lvl="2">
              <a:spcBef>
                <a:spcPts val="0"/>
              </a:spcBef>
              <a:buSzPct val="77777"/>
              <a:buNone/>
              <a:defRPr sz="1800"/>
            </a:lvl3pPr>
            <a:lvl4pPr indent="0" lvl="3">
              <a:spcBef>
                <a:spcPts val="0"/>
              </a:spcBef>
              <a:buSzPct val="77777"/>
              <a:buNone/>
              <a:defRPr sz="1800"/>
            </a:lvl4pPr>
            <a:lvl5pPr indent="0" lvl="4">
              <a:spcBef>
                <a:spcPts val="0"/>
              </a:spcBef>
              <a:buSzPct val="77777"/>
              <a:buNone/>
              <a:defRPr sz="1800"/>
            </a:lvl5pPr>
            <a:lvl6pPr indent="0" lvl="5">
              <a:spcBef>
                <a:spcPts val="0"/>
              </a:spcBef>
              <a:buSzPct val="77777"/>
              <a:buNone/>
              <a:defRPr sz="1800"/>
            </a:lvl6pPr>
            <a:lvl7pPr indent="0" lvl="6">
              <a:spcBef>
                <a:spcPts val="0"/>
              </a:spcBef>
              <a:buSzPct val="77777"/>
              <a:buNone/>
              <a:defRPr sz="1800"/>
            </a:lvl7pPr>
            <a:lvl8pPr indent="0" lvl="7">
              <a:spcBef>
                <a:spcPts val="0"/>
              </a:spcBef>
              <a:buSzPct val="77777"/>
              <a:buNone/>
              <a:defRPr sz="1800"/>
            </a:lvl8pPr>
            <a:lvl9pPr indent="0" lvl="8">
              <a:spcBef>
                <a:spcPts val="0"/>
              </a:spcBef>
              <a:buSzPct val="77777"/>
              <a:buNone/>
              <a:defRPr sz="1800"/>
            </a:lvl9pPr>
          </a:lstStyle>
          <a:p/>
        </p:txBody>
      </p:sp>
      <p:sp>
        <p:nvSpPr>
          <p:cNvPr id="14" name="Shape 14"/>
          <p:cNvSpPr txBox="1"/>
          <p:nvPr>
            <p:ph idx="1" type="body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88847" lvl="0" marL="304747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Noto Sans Symbols"/>
              <a:buChar char="▪"/>
              <a:defRPr b="0" i="0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8632" lvl="1" marL="609493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Noto Sans Symbols"/>
              <a:buChar char="▪"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740" lvl="2" marL="914240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Noto Sans Symbols"/>
              <a:buChar char="▪"/>
              <a:defRPr b="0" i="0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98847" lvl="3" marL="1218987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Noto Sans Symbols"/>
              <a:buChar char="▪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8952" lvl="4" marL="1523733" marR="0" rtl="0" algn="l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79999"/>
              <a:buFont typeface="Noto Sans Symbols"/>
              <a:buChar char="▪"/>
              <a:defRPr b="0" i="0" sz="2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39380" lvl="5" marL="1828480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39326" lvl="6" marL="2133227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39271" lvl="7" marL="2437972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39219" lvl="8" marL="2742720" marR="0" rtl="0" algn="l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softuni.bg/" TargetMode="External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0.jpg"/><Relationship Id="rId5" Type="http://schemas.openxmlformats.org/officeDocument/2006/relationships/image" Target="../media/image7.png"/><Relationship Id="rId6" Type="http://schemas.openxmlformats.org/officeDocument/2006/relationships/hyperlink" Target="http://softuni.org/" TargetMode="External"/><Relationship Id="rId7" Type="http://schemas.openxmlformats.org/officeDocument/2006/relationships/image" Target="../media/image11.png"/><Relationship Id="rId8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17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jpg"/><Relationship Id="rId4" Type="http://schemas.openxmlformats.org/officeDocument/2006/relationships/image" Target="../media/image19.jpg"/><Relationship Id="rId5" Type="http://schemas.openxmlformats.org/officeDocument/2006/relationships/image" Target="../media/image2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8.jpg"/><Relationship Id="rId4" Type="http://schemas.openxmlformats.org/officeDocument/2006/relationships/image" Target="../media/image2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7.jpg"/><Relationship Id="rId4" Type="http://schemas.openxmlformats.org/officeDocument/2006/relationships/image" Target="../media/image32.jpg"/><Relationship Id="rId11" Type="http://schemas.openxmlformats.org/officeDocument/2006/relationships/image" Target="../media/image34.png"/><Relationship Id="rId10" Type="http://schemas.openxmlformats.org/officeDocument/2006/relationships/image" Target="../media/image37.png"/><Relationship Id="rId12" Type="http://schemas.openxmlformats.org/officeDocument/2006/relationships/image" Target="../media/image36.png"/><Relationship Id="rId9" Type="http://schemas.openxmlformats.org/officeDocument/2006/relationships/image" Target="../media/image35.png"/><Relationship Id="rId5" Type="http://schemas.openxmlformats.org/officeDocument/2006/relationships/image" Target="../media/image41.png"/><Relationship Id="rId6" Type="http://schemas.openxmlformats.org/officeDocument/2006/relationships/image" Target="../media/image33.png"/><Relationship Id="rId7" Type="http://schemas.openxmlformats.org/officeDocument/2006/relationships/image" Target="../media/image30.png"/><Relationship Id="rId8" Type="http://schemas.openxmlformats.org/officeDocument/2006/relationships/image" Target="../media/image3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softuni.bg/trainings/1583/php-mvc-frameworks-march-2017" TargetMode="External"/><Relationship Id="rId4" Type="http://schemas.openxmlformats.org/officeDocument/2006/relationships/image" Target="../media/image38.jpg"/><Relationship Id="rId5" Type="http://schemas.openxmlformats.org/officeDocument/2006/relationships/hyperlink" Target="https://softuni.bg/forum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3.png"/><Relationship Id="rId4" Type="http://schemas.openxmlformats.org/officeDocument/2006/relationships/image" Target="../media/image42.png"/><Relationship Id="rId5" Type="http://schemas.openxmlformats.org/officeDocument/2006/relationships/image" Target="../media/image4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symfony.com/pdf/Symfony_book_3.1.pdf" TargetMode="External"/><Relationship Id="rId4" Type="http://schemas.openxmlformats.org/officeDocument/2006/relationships/hyperlink" Target="http://symfony.com/doc/2.3/cookbook/index.html" TargetMode="External"/></Relationships>
</file>

<file path=ppt/slides/_rels/slide21.xml.rels><?xml version="1.0" encoding="UTF-8" standalone="yes"?><Relationships xmlns="http://schemas.openxmlformats.org/package/2006/relationships"><Relationship Id="rId20" Type="http://schemas.openxmlformats.org/officeDocument/2006/relationships/hyperlink" Target="http://www.telenor.bg/" TargetMode="External"/><Relationship Id="rId11" Type="http://schemas.openxmlformats.org/officeDocument/2006/relationships/image" Target="../media/image50.png"/><Relationship Id="rId10" Type="http://schemas.openxmlformats.org/officeDocument/2006/relationships/hyperlink" Target="http://www.softwaregroup-bg.com/" TargetMode="External"/><Relationship Id="rId21" Type="http://schemas.openxmlformats.org/officeDocument/2006/relationships/image" Target="../media/image46.png"/><Relationship Id="rId13" Type="http://schemas.openxmlformats.org/officeDocument/2006/relationships/image" Target="../media/image45.png"/><Relationship Id="rId12" Type="http://schemas.openxmlformats.org/officeDocument/2006/relationships/hyperlink" Target="http://www.indeavr.com/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softuni.bg/courses/php-mvc-frameworks" TargetMode="External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44.png"/><Relationship Id="rId15" Type="http://schemas.openxmlformats.org/officeDocument/2006/relationships/image" Target="../media/image52.png"/><Relationship Id="rId14" Type="http://schemas.openxmlformats.org/officeDocument/2006/relationships/hyperlink" Target="http://www.infragistics.com/" TargetMode="External"/><Relationship Id="rId17" Type="http://schemas.openxmlformats.org/officeDocument/2006/relationships/image" Target="../media/image49.png"/><Relationship Id="rId16" Type="http://schemas.openxmlformats.org/officeDocument/2006/relationships/hyperlink" Target="http://netpeak.bg/" TargetMode="External"/><Relationship Id="rId5" Type="http://schemas.openxmlformats.org/officeDocument/2006/relationships/image" Target="../media/image48.png"/><Relationship Id="rId19" Type="http://schemas.openxmlformats.org/officeDocument/2006/relationships/image" Target="../media/image47.png"/><Relationship Id="rId6" Type="http://schemas.openxmlformats.org/officeDocument/2006/relationships/hyperlink" Target="http://xs-software.com/" TargetMode="External"/><Relationship Id="rId18" Type="http://schemas.openxmlformats.org/officeDocument/2006/relationships/hyperlink" Target="http://www.superhosting.bg/" TargetMode="External"/><Relationship Id="rId7" Type="http://schemas.openxmlformats.org/officeDocument/2006/relationships/image" Target="../media/image39.png"/><Relationship Id="rId8" Type="http://schemas.openxmlformats.org/officeDocument/2006/relationships/hyperlink" Target="http://smartit.bg/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://creativecommons.org/licenses/by-nc-sa/4.0/" TargetMode="External"/><Relationship Id="rId5" Type="http://schemas.openxmlformats.org/officeDocument/2006/relationships/image" Target="../media/image7.png"/><Relationship Id="rId6" Type="http://schemas.openxmlformats.org/officeDocument/2006/relationships/hyperlink" Target="https://softuni.bg/trainings/fasttracks/details/1033" TargetMode="External"/><Relationship Id="rId7" Type="http://schemas.openxmlformats.org/officeDocument/2006/relationships/hyperlink" Target="http://creativecommons.org/licenses/by-nc-sa/3.0/deed.en_US" TargetMode="External"/></Relationships>
</file>

<file path=ppt/slides/_rels/slide23.xml.rels><?xml version="1.0" encoding="UTF-8" standalone="yes"?><Relationships xmlns="http://schemas.openxmlformats.org/package/2006/relationships"><Relationship Id="rId11" Type="http://schemas.openxmlformats.org/officeDocument/2006/relationships/image" Target="../media/image1.png"/><Relationship Id="rId10" Type="http://schemas.openxmlformats.org/officeDocument/2006/relationships/hyperlink" Target="http://softuni.org/" TargetMode="External"/><Relationship Id="rId13" Type="http://schemas.openxmlformats.org/officeDocument/2006/relationships/image" Target="../media/image54.png"/><Relationship Id="rId12" Type="http://schemas.openxmlformats.org/officeDocument/2006/relationships/hyperlink" Target="http://www.facebook.com/SoftwareUniversity" TargetMode="Externa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://softuni.org/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55.png"/><Relationship Id="rId15" Type="http://schemas.openxmlformats.org/officeDocument/2006/relationships/image" Target="../media/image53.png"/><Relationship Id="rId14" Type="http://schemas.openxmlformats.org/officeDocument/2006/relationships/hyperlink" Target="http://www.youtube.com/SoftwareUniversity" TargetMode="External"/><Relationship Id="rId17" Type="http://schemas.openxmlformats.org/officeDocument/2006/relationships/image" Target="../media/image51.png"/><Relationship Id="rId16" Type="http://schemas.openxmlformats.org/officeDocument/2006/relationships/hyperlink" Target="http://forum.softuni.bg/" TargetMode="External"/><Relationship Id="rId5" Type="http://schemas.openxmlformats.org/officeDocument/2006/relationships/hyperlink" Target="https://www.facebook.com/SoftwareUniversity" TargetMode="External"/><Relationship Id="rId6" Type="http://schemas.openxmlformats.org/officeDocument/2006/relationships/hyperlink" Target="http://www.youtube.com/SoftwareUniversity" TargetMode="External"/><Relationship Id="rId7" Type="http://schemas.openxmlformats.org/officeDocument/2006/relationships/hyperlink" Target="http://forum.softuni.bg/" TargetMode="External"/><Relationship Id="rId8" Type="http://schemas.openxmlformats.org/officeDocument/2006/relationships/hyperlink" Target="http://softuni.bg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facebook.com/groups/352148105198948/" TargetMode="External"/><Relationship Id="rId4" Type="http://schemas.openxmlformats.org/officeDocument/2006/relationships/image" Target="../media/image8.png"/><Relationship Id="rId5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ww.abv.bg/" TargetMode="External"/><Relationship Id="rId4" Type="http://schemas.openxmlformats.org/officeDocument/2006/relationships/image" Target="../media/image1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type="ctrTitle"/>
          </p:nvPr>
        </p:nvSpPr>
        <p:spPr>
          <a:xfrm>
            <a:off x="6051782" y="1098661"/>
            <a:ext cx="5562600" cy="120566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wrap="square" tIns="0">
            <a:noAutofit/>
          </a:bodyPr>
          <a:lstStyle/>
          <a:p>
            <a:pPr indent="-308610" lvl="0" marL="0" marR="0" rtl="0" algn="r">
              <a:lnSpc>
                <a:spcPct val="90000"/>
              </a:lnSpc>
              <a:spcBef>
                <a:spcPts val="0"/>
              </a:spcBef>
              <a:buClr>
                <a:srgbClr val="F6D18E"/>
              </a:buClr>
              <a:buSzPct val="100000"/>
              <a:buFont typeface="Calibri"/>
              <a:buNone/>
            </a:pPr>
            <a:r>
              <a:rPr b="1" i="0" lang="en-US" sz="4860" u="none" cap="none" strike="noStrike">
                <a:solidFill>
                  <a:srgbClr val="F6D18E"/>
                </a:solidFill>
                <a:latin typeface="Calibri"/>
                <a:ea typeface="Calibri"/>
                <a:cs typeface="Calibri"/>
                <a:sym typeface="Calibri"/>
              </a:rPr>
              <a:t>PHP MVC Frameworks</a:t>
            </a:r>
          </a:p>
        </p:txBody>
      </p:sp>
      <p:sp>
        <p:nvSpPr>
          <p:cNvPr id="57" name="Shape 57"/>
          <p:cNvSpPr txBox="1"/>
          <p:nvPr>
            <p:ph idx="1" type="subTitle"/>
          </p:nvPr>
        </p:nvSpPr>
        <p:spPr>
          <a:xfrm>
            <a:off x="6170612" y="2286000"/>
            <a:ext cx="5324941" cy="6993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wrap="square" tIns="0">
            <a:noAutofit/>
          </a:bodyPr>
          <a:lstStyle/>
          <a:p>
            <a:pPr indent="-254000" lvl="0" marL="0" marR="0" rtl="0" algn="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None/>
            </a:pPr>
            <a:r>
              <a:rPr b="0" i="0" lang="en-US" sz="4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Course Introduction</a:t>
            </a:r>
          </a:p>
        </p:txBody>
      </p:sp>
      <p:sp>
        <p:nvSpPr>
          <p:cNvPr id="58" name="Shape 58"/>
          <p:cNvSpPr txBox="1"/>
          <p:nvPr>
            <p:ph idx="2" type="body"/>
          </p:nvPr>
        </p:nvSpPr>
        <p:spPr>
          <a:xfrm>
            <a:off x="760412" y="4343558"/>
            <a:ext cx="3187613" cy="525135"/>
          </a:xfrm>
          <a:prstGeom prst="rect">
            <a:avLst/>
          </a:prstGeom>
          <a:noFill/>
          <a:ln>
            <a:noFill/>
          </a:ln>
        </p:spPr>
        <p:txBody>
          <a:bodyPr anchorCtr="0" anchor="b" bIns="36000" lIns="36000" rIns="36000" wrap="square" tIns="36000">
            <a:noAutofit/>
          </a:bodyPr>
          <a:lstStyle/>
          <a:p>
            <a:pPr indent="-17780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None/>
            </a:pPr>
            <a:r>
              <a:rPr b="1" i="0" lang="en-US" sz="2800" u="none" cap="none" strike="noStrike">
                <a:solidFill>
                  <a:srgbClr val="EE792A"/>
                </a:solidFill>
                <a:latin typeface="Calibri"/>
                <a:ea typeface="Calibri"/>
                <a:cs typeface="Calibri"/>
                <a:sym typeface="Calibri"/>
              </a:rPr>
              <a:t>SoftUni Team</a:t>
            </a:r>
          </a:p>
        </p:txBody>
      </p:sp>
      <p:sp>
        <p:nvSpPr>
          <p:cNvPr id="59" name="Shape 59"/>
          <p:cNvSpPr txBox="1"/>
          <p:nvPr>
            <p:ph idx="4" type="body"/>
          </p:nvPr>
        </p:nvSpPr>
        <p:spPr>
          <a:xfrm>
            <a:off x="760413" y="4813457"/>
            <a:ext cx="3187614" cy="444343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14605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None/>
            </a:pPr>
            <a:r>
              <a:rPr b="1" i="0" lang="en-US" sz="2300" u="none" cap="none" strike="noStrike">
                <a:solidFill>
                  <a:srgbClr val="F4B36C"/>
                </a:solidFill>
                <a:latin typeface="Calibri"/>
                <a:ea typeface="Calibri"/>
                <a:cs typeface="Calibri"/>
                <a:sym typeface="Calibri"/>
              </a:rPr>
              <a:t>Technical Trainers</a:t>
            </a:r>
          </a:p>
        </p:txBody>
      </p:sp>
      <p:sp>
        <p:nvSpPr>
          <p:cNvPr id="60" name="Shape 60"/>
          <p:cNvSpPr txBox="1"/>
          <p:nvPr>
            <p:ph idx="6" type="body"/>
          </p:nvPr>
        </p:nvSpPr>
        <p:spPr>
          <a:xfrm>
            <a:off x="760412" y="5394605"/>
            <a:ext cx="3187613" cy="363552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11430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None/>
            </a:pPr>
            <a:r>
              <a:rPr b="1" i="0" lang="en-US" sz="1800" u="none" cap="none" strike="noStrike">
                <a:solidFill>
                  <a:srgbClr val="F27A44"/>
                </a:solidFill>
                <a:latin typeface="Calibri"/>
                <a:ea typeface="Calibri"/>
                <a:cs typeface="Calibri"/>
                <a:sym typeface="Calibri"/>
              </a:rPr>
              <a:t>Software University</a:t>
            </a:r>
          </a:p>
        </p:txBody>
      </p:sp>
      <p:sp>
        <p:nvSpPr>
          <p:cNvPr id="61" name="Shape 61"/>
          <p:cNvSpPr txBox="1"/>
          <p:nvPr>
            <p:ph idx="7" type="body"/>
          </p:nvPr>
        </p:nvSpPr>
        <p:spPr>
          <a:xfrm>
            <a:off x="760412" y="5735767"/>
            <a:ext cx="3187613" cy="331235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10160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None/>
            </a:pPr>
            <a:r>
              <a:rPr b="1" i="0" lang="en-US" sz="16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http://softuni.bg</a:t>
            </a:r>
          </a:p>
        </p:txBody>
      </p:sp>
      <p:pic>
        <p:nvPicPr>
          <p:cNvPr id="62" name="Shape 62" title="CC-BY-NC-SA License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1983" y="2972635"/>
            <a:ext cx="2175525" cy="761165"/>
          </a:xfrm>
          <a:prstGeom prst="roundRect">
            <a:avLst>
              <a:gd fmla="val 3940" name="adj"/>
            </a:avLst>
          </a:prstGeom>
          <a:solidFill>
            <a:srgbClr val="231F20">
              <a:alpha val="49803"/>
            </a:srgbClr>
          </a:solidFill>
          <a:ln cap="flat" cmpd="sng" w="9525">
            <a:solidFill>
              <a:srgbClr val="C87D0E">
                <a:alpha val="49803"/>
              </a:srgbClr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63" name="Shape 63" title="Software University Foundation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b="0" l="-2033" r="-4043" t="-12099"/>
          <a:stretch/>
        </p:blipFill>
        <p:spPr>
          <a:xfrm>
            <a:off x="825157" y="1887144"/>
            <a:ext cx="2172351" cy="795696"/>
          </a:xfrm>
          <a:prstGeom prst="roundRect">
            <a:avLst>
              <a:gd fmla="val 3940" name="adj"/>
            </a:avLst>
          </a:prstGeom>
          <a:solidFill>
            <a:srgbClr val="231F20">
              <a:alpha val="49803"/>
            </a:srgbClr>
          </a:solidFill>
          <a:ln cap="flat" cmpd="sng" w="9525">
            <a:solidFill>
              <a:srgbClr val="C87D0E">
                <a:alpha val="49803"/>
              </a:srgbClr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64" name="Shape 6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427412" y="1197143"/>
            <a:ext cx="3200400" cy="168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Shape 65"/>
          <p:cNvPicPr preferRelativeResize="0"/>
          <p:nvPr>
            <p:ph idx="3" type="pic"/>
          </p:nvPr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366413" y="4191000"/>
            <a:ext cx="7382341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idx="12" type="sldNum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190413" y="1066800"/>
            <a:ext cx="9104399" cy="5570355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08000" rIns="108000" wrap="square" tIns="36000">
            <a:noAutofit/>
          </a:bodyPr>
          <a:lstStyle/>
          <a:p>
            <a:pPr indent="-304747" lvl="1" marL="304747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1" i="0" lang="en-US" sz="3400" u="none" cap="none" strike="noStrike">
                <a:solidFill>
                  <a:srgbClr val="F3CC5F"/>
                </a:solidFill>
                <a:latin typeface="Calibri"/>
                <a:ea typeface="Calibri"/>
                <a:cs typeface="Calibri"/>
                <a:sym typeface="Calibri"/>
              </a:rPr>
              <a:t>Ivan Yonkov</a:t>
            </a:r>
          </a:p>
          <a:p>
            <a:pPr indent="-317394" lvl="2" marL="609494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Training Manager &amp; Trainer @ SoftUni</a:t>
            </a:r>
          </a:p>
          <a:p>
            <a:pPr indent="-317394" lvl="2" marL="609494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 years of programming experience mainly with Java and PHP</a:t>
            </a:r>
          </a:p>
          <a:p>
            <a:pPr indent="-317394" lvl="2" marL="609494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Solid experience as QA engineer</a:t>
            </a:r>
          </a:p>
          <a:p>
            <a:pPr indent="-317394" lvl="2" marL="609494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Top performing student from the Software University (2014)</a:t>
            </a:r>
          </a:p>
        </p:txBody>
      </p:sp>
      <p:sp>
        <p:nvSpPr>
          <p:cNvPr id="136" name="Shape 136"/>
          <p:cNvSpPr txBox="1"/>
          <p:nvPr>
            <p:ph type="title"/>
          </p:nvPr>
        </p:nvSpPr>
        <p:spPr>
          <a:xfrm>
            <a:off x="188815" y="40341"/>
            <a:ext cx="9577597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108000" rIns="108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Trainers Team</a:t>
            </a:r>
          </a:p>
        </p:txBody>
      </p:sp>
      <p:pic>
        <p:nvPicPr>
          <p:cNvPr id="137" name="Shape 1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82614" y="1904999"/>
            <a:ext cx="1822254" cy="1907011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med" w="med" type="none"/>
            <a:tailEnd len="med" w="med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859684" y="4889776"/>
            <a:ext cx="10111528" cy="765200"/>
          </a:xfrm>
          <a:prstGeom prst="rect">
            <a:avLst/>
          </a:prstGeom>
          <a:noFill/>
          <a:ln>
            <a:noFill/>
          </a:ln>
        </p:spPr>
        <p:txBody>
          <a:bodyPr anchorCtr="0" anchor="b" bIns="36000" lIns="36000" rIns="36000" wrap="square" tIns="36000">
            <a:noAutofit/>
          </a:bodyPr>
          <a:lstStyle/>
          <a:p>
            <a:pPr indent="-342900" lvl="0" marL="0" marR="0" rtl="0" algn="ctr">
              <a:lnSpc>
                <a:spcPct val="10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54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PHP Fundamentals: More Details </a:t>
            </a:r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1446212" y="5636344"/>
            <a:ext cx="8938472" cy="688256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254000" lvl="0" marL="0" marR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None/>
            </a:pPr>
            <a:r>
              <a:rPr b="0" i="0" lang="en-US" sz="4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Duration, Languages, Technologies</a:t>
            </a:r>
          </a:p>
        </p:txBody>
      </p:sp>
      <p:pic>
        <p:nvPicPr>
          <p:cNvPr descr="https://lh6.googleusercontent.com/-lgPcVMlgjqo/U0xPQMfvcXI/AAAAAAAAEcM/tQFy1O2QBP8/w1044-h587-no/DSC04923.JPG" id="144" name="Shape 1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93284" y="1172185"/>
            <a:ext cx="5796404" cy="32791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idx="12" type="sldNum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190413" y="1066800"/>
            <a:ext cx="11804822" cy="5570355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08000" rIns="108000" wrap="square" tIns="36000">
            <a:noAutofit/>
          </a:bodyPr>
          <a:lstStyle/>
          <a:p>
            <a:pPr indent="-304747" lvl="0" marL="30474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Lectures</a:t>
            </a:r>
          </a:p>
          <a:p>
            <a:pPr indent="-304747" lvl="0" marL="304747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Practical exercises (in class)</a:t>
            </a:r>
          </a:p>
          <a:p>
            <a:pPr indent="-304747" lvl="0" marL="304747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Homework (after every lecture or at home) </a:t>
            </a:r>
          </a:p>
          <a:p>
            <a:pPr indent="-304747" lvl="0" marL="304747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Individual project</a:t>
            </a:r>
          </a:p>
          <a:p>
            <a:pPr indent="-304747" lvl="0" marL="304747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Exam preparation (Workshop)</a:t>
            </a:r>
          </a:p>
          <a:p>
            <a:pPr indent="-304747" lvl="0" marL="304747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Project Defenses</a:t>
            </a:r>
          </a:p>
          <a:p>
            <a:pPr indent="-304747" lvl="0" marL="304747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Schedule: </a:t>
            </a:r>
            <a:r>
              <a:rPr lang="en-US"/>
              <a:t>November - December 2017</a:t>
            </a:r>
          </a:p>
          <a:p>
            <a:pPr indent="-304747" lvl="0" marL="304747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Final date: </a:t>
            </a:r>
            <a:r>
              <a:rPr lang="en-US">
                <a:solidFill>
                  <a:srgbClr val="F3CC5F"/>
                </a:solidFill>
              </a:rPr>
              <a:t>22</a:t>
            </a:r>
            <a:r>
              <a:rPr b="0" i="0" lang="en-US" sz="3400" u="none" cap="none" strike="noStrike">
                <a:solidFill>
                  <a:srgbClr val="F3CC5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>
                <a:solidFill>
                  <a:srgbClr val="F3CC5F"/>
                </a:solidFill>
              </a:rPr>
              <a:t>December</a:t>
            </a:r>
            <a:r>
              <a:rPr b="0" i="0" lang="en-US" sz="3400" u="none" cap="none" strike="noStrike">
                <a:solidFill>
                  <a:srgbClr val="F3CC5F"/>
                </a:solidFill>
                <a:latin typeface="Calibri"/>
                <a:ea typeface="Calibri"/>
                <a:cs typeface="Calibri"/>
                <a:sym typeface="Calibri"/>
              </a:rPr>
              <a:t> 2017</a:t>
            </a:r>
          </a:p>
        </p:txBody>
      </p:sp>
      <p:sp>
        <p:nvSpPr>
          <p:cNvPr id="151" name="Shape 151"/>
          <p:cNvSpPr txBox="1"/>
          <p:nvPr>
            <p:ph type="title"/>
          </p:nvPr>
        </p:nvSpPr>
        <p:spPr>
          <a:xfrm>
            <a:off x="188815" y="40341"/>
            <a:ext cx="9577597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108000" rIns="108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Training Structure – PHP MVC Frameworks</a:t>
            </a:r>
          </a:p>
        </p:txBody>
      </p:sp>
      <p:pic>
        <p:nvPicPr>
          <p:cNvPr id="152" name="Shape 1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18612" y="1524000"/>
            <a:ext cx="1727076" cy="17270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idx="12" type="sldNum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190413" y="1151121"/>
            <a:ext cx="11804822" cy="5570355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08000" rIns="108000" wrap="square" tIns="36000">
            <a:noAutofit/>
          </a:bodyPr>
          <a:lstStyle/>
          <a:p>
            <a:pPr indent="-304747" lvl="0" marL="304747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Why the slides are in </a:t>
            </a:r>
            <a:r>
              <a:rPr b="0" i="0" lang="en-US" sz="3400" u="none" cap="none" strike="noStrike">
                <a:solidFill>
                  <a:srgbClr val="ECE9E2"/>
                </a:solidFill>
                <a:latin typeface="Calibri"/>
                <a:ea typeface="Calibri"/>
                <a:cs typeface="Calibri"/>
                <a:sym typeface="Calibri"/>
              </a:rPr>
              <a:t>English</a:t>
            </a: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  <a:p>
            <a:pPr indent="-241192" lvl="1" marL="609493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b="0" i="0" lang="en-US" sz="3200" u="none" cap="none" strike="noStrike">
                <a:solidFill>
                  <a:srgbClr val="F3CC5F"/>
                </a:solidFill>
                <a:latin typeface="Calibri"/>
                <a:ea typeface="Calibri"/>
                <a:cs typeface="Calibri"/>
                <a:sym typeface="Calibri"/>
              </a:rPr>
              <a:t>English</a:t>
            </a: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is the native language</a:t>
            </a:r>
            <a:b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of the software engineers</a:t>
            </a:r>
          </a:p>
          <a:p>
            <a:pPr indent="-241192" lvl="1" marL="609493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Specific terminology should be in English</a:t>
            </a:r>
          </a:p>
          <a:p>
            <a:pPr indent="-241140" lvl="2" marL="91424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EF9A1D"/>
              </a:buClr>
              <a:buSzPct val="80000"/>
              <a:buFont typeface="Noto Sans Symbols"/>
              <a:buChar char="▪"/>
            </a:pPr>
            <a:r>
              <a:rPr b="0" i="0" lang="en-US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Translations are inaccurate and funny</a:t>
            </a:r>
          </a:p>
          <a:p>
            <a:pPr indent="-304747" lvl="0" marL="304747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400" u="none" cap="none" strike="noStrike">
                <a:solidFill>
                  <a:srgbClr val="ECE9E2"/>
                </a:solidFill>
                <a:latin typeface="Calibri"/>
                <a:ea typeface="Calibri"/>
                <a:cs typeface="Calibri"/>
                <a:sym typeface="Calibri"/>
              </a:rPr>
              <a:t>Just learn English!</a:t>
            </a:r>
          </a:p>
          <a:p>
            <a:pPr indent="-241192" lvl="1" marL="609493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b="0" i="0" lang="en-US" sz="3200" u="none" cap="none" strike="noStrike">
                <a:solidFill>
                  <a:srgbClr val="ECE9E2"/>
                </a:solidFill>
                <a:latin typeface="Calibri"/>
                <a:ea typeface="Calibri"/>
                <a:cs typeface="Calibri"/>
                <a:sym typeface="Calibri"/>
              </a:rPr>
              <a:t>No excuses</a:t>
            </a:r>
          </a:p>
        </p:txBody>
      </p:sp>
      <p:sp>
        <p:nvSpPr>
          <p:cNvPr id="159" name="Shape 159"/>
          <p:cNvSpPr txBox="1"/>
          <p:nvPr>
            <p:ph type="title"/>
          </p:nvPr>
        </p:nvSpPr>
        <p:spPr>
          <a:xfrm>
            <a:off x="188815" y="40341"/>
            <a:ext cx="9577597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108000" rIns="108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Why English?</a:t>
            </a:r>
          </a:p>
        </p:txBody>
      </p:sp>
      <p:pic>
        <p:nvPicPr>
          <p:cNvPr id="160" name="Shape 1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65812" y="4444945"/>
            <a:ext cx="2699721" cy="18751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Shape 1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85212" y="1447800"/>
            <a:ext cx="2434499" cy="24344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www.gotmesh.org/wp-content/uploads/2013/12/learn-english.jpg" id="162" name="Shape 162"/>
          <p:cNvPicPr preferRelativeResize="0"/>
          <p:nvPr/>
        </p:nvPicPr>
        <p:blipFill rotWithShape="1">
          <a:blip r:embed="rId5">
            <a:alphaModFix/>
          </a:blip>
          <a:srcRect b="-4785" l="-3684" r="-1230" t="-4785"/>
          <a:stretch/>
        </p:blipFill>
        <p:spPr>
          <a:xfrm>
            <a:off x="4951412" y="4747914"/>
            <a:ext cx="2552603" cy="1497435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type="title"/>
          </p:nvPr>
        </p:nvSpPr>
        <p:spPr>
          <a:xfrm>
            <a:off x="3632940" y="4572000"/>
            <a:ext cx="7185872" cy="8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36000" lIns="36000" rIns="36000" wrap="square" tIns="36000">
            <a:noAutofit/>
          </a:bodyPr>
          <a:lstStyle/>
          <a:p>
            <a:pPr indent="-34290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54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PHP MVC Frameworks</a:t>
            </a:r>
          </a:p>
        </p:txBody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3632940" y="5450168"/>
            <a:ext cx="7185872" cy="688256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254000" lvl="0" marL="0" marR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None/>
            </a:pPr>
            <a:r>
              <a:rPr b="0" i="0" lang="en-US" sz="4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Evaluation Criteria</a:t>
            </a:r>
          </a:p>
        </p:txBody>
      </p:sp>
      <p:pic>
        <p:nvPicPr>
          <p:cNvPr descr="https://lh3.googleusercontent.com/-4TAFZdlfo0s/U0xP22Ud60I/AAAAAAAAEhw/mgpOBnNUE5s/w1044-h587-no/DSC04968.JPG" id="169" name="Shape 1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9012" y="818559"/>
            <a:ext cx="4610085" cy="26080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lh6.googleusercontent.com/-pFmAv6TVjCY/U0xT3CflG5I/AAAAAAAAFD0/8Or91Ichnvo/w1044-h587-no/DSC05239.JPG" id="170" name="Shape 17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51612" y="1537300"/>
            <a:ext cx="4616485" cy="2611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Shape 17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27212" y="3934902"/>
            <a:ext cx="1978559" cy="23891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idx="12" type="sldNum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190413" y="1151121"/>
            <a:ext cx="11804822" cy="5570355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08000" rIns="108000" wrap="square" tIns="36000">
            <a:noAutofit/>
          </a:bodyPr>
          <a:lstStyle/>
          <a:p>
            <a:pPr indent="-304747" lvl="0" marL="304747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400" u="none" cap="none" strike="noStrike">
                <a:solidFill>
                  <a:srgbClr val="ECE9E2"/>
                </a:solidFill>
                <a:latin typeface="Calibri"/>
                <a:ea typeface="Calibri"/>
                <a:cs typeface="Calibri"/>
                <a:sym typeface="Calibri"/>
              </a:rPr>
              <a:t>Project</a:t>
            </a: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– </a:t>
            </a:r>
            <a:r>
              <a:rPr b="0" i="0" lang="en-US" sz="3400" u="none" cap="none" strike="noStrike">
                <a:solidFill>
                  <a:srgbClr val="ECE9E2"/>
                </a:solidFill>
                <a:latin typeface="Consolas"/>
                <a:ea typeface="Consolas"/>
                <a:cs typeface="Consolas"/>
                <a:sym typeface="Consolas"/>
              </a:rPr>
              <a:t>90</a:t>
            </a:r>
            <a:r>
              <a:rPr b="0" i="0" lang="en-US" sz="3400" u="none" cap="none" strike="noStrike">
                <a:solidFill>
                  <a:srgbClr val="ECE9E2"/>
                </a:solidFill>
                <a:latin typeface="Calibri"/>
                <a:ea typeface="Calibri"/>
                <a:cs typeface="Calibri"/>
                <a:sym typeface="Calibri"/>
              </a:rPr>
              <a:t>%</a:t>
            </a:r>
          </a:p>
          <a:p>
            <a:pPr indent="-304747" lvl="0" marL="304747" marR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400" u="none" cap="none" strike="noStrike">
                <a:solidFill>
                  <a:srgbClr val="ECE9E2"/>
                </a:solidFill>
                <a:latin typeface="Calibri"/>
                <a:ea typeface="Calibri"/>
                <a:cs typeface="Calibri"/>
                <a:sym typeface="Calibri"/>
              </a:rPr>
              <a:t>Homework </a:t>
            </a: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– </a:t>
            </a:r>
            <a:r>
              <a:rPr b="0" i="0" lang="en-US" sz="3400" u="none" cap="none" strike="noStrike">
                <a:solidFill>
                  <a:srgbClr val="ECE9E2"/>
                </a:solidFill>
                <a:latin typeface="Consolas"/>
                <a:ea typeface="Consolas"/>
                <a:cs typeface="Consolas"/>
                <a:sym typeface="Consolas"/>
              </a:rPr>
              <a:t>10%</a:t>
            </a:r>
          </a:p>
          <a:p>
            <a:pPr indent="-304747" lvl="0" marL="304747" marR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400" u="none" cap="none" strike="noStrike">
                <a:solidFill>
                  <a:srgbClr val="ECE9E2"/>
                </a:solidFill>
                <a:latin typeface="Calibri"/>
                <a:ea typeface="Calibri"/>
                <a:cs typeface="Calibri"/>
                <a:sym typeface="Calibri"/>
              </a:rPr>
              <a:t>Bonuses: up to</a:t>
            </a: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-US" sz="3400" u="none" cap="none" strike="noStrike">
                <a:solidFill>
                  <a:srgbClr val="ECE9E2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b="0" i="0" lang="en-US" sz="3400" u="none" cap="none" strike="noStrike">
                <a:solidFill>
                  <a:srgbClr val="ECE9E2"/>
                </a:solidFill>
                <a:latin typeface="Calibri"/>
                <a:ea typeface="Calibri"/>
                <a:cs typeface="Calibri"/>
                <a:sym typeface="Calibri"/>
              </a:rPr>
              <a:t>%</a:t>
            </a:r>
          </a:p>
          <a:p>
            <a:pPr indent="-241192" lvl="1" marL="609493" marR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b="0" i="0" lang="en-US" sz="3200" u="none" cap="none" strike="noStrike">
                <a:solidFill>
                  <a:srgbClr val="ECE9E2"/>
                </a:solidFill>
                <a:latin typeface="Calibri"/>
                <a:ea typeface="Calibri"/>
                <a:cs typeface="Calibri"/>
                <a:sym typeface="Calibri"/>
              </a:rPr>
              <a:t>Presence in class (onsite students only) – 5%</a:t>
            </a:r>
          </a:p>
          <a:p>
            <a:pPr indent="-241192" lvl="1" marL="609493" marR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b="0" i="0" lang="en-US" sz="3200" u="none" cap="none" strike="noStrike">
                <a:solidFill>
                  <a:srgbClr val="ECE9E2"/>
                </a:solidFill>
                <a:latin typeface="Calibri"/>
                <a:ea typeface="Calibri"/>
                <a:cs typeface="Calibri"/>
                <a:sym typeface="Calibri"/>
              </a:rPr>
              <a:t>Forum Activity – 5%</a:t>
            </a:r>
          </a:p>
        </p:txBody>
      </p:sp>
      <p:sp>
        <p:nvSpPr>
          <p:cNvPr id="178" name="Shape 178"/>
          <p:cNvSpPr txBox="1"/>
          <p:nvPr>
            <p:ph type="title"/>
          </p:nvPr>
        </p:nvSpPr>
        <p:spPr>
          <a:xfrm>
            <a:off x="188815" y="40341"/>
            <a:ext cx="9577597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108000" rIns="108000" wrap="square" tIns="36000">
            <a:noAutofit/>
          </a:bodyPr>
          <a:lstStyle/>
          <a:p>
            <a:pPr indent="-2286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36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Scoring System for the "PHP MVC Frameworks"</a:t>
            </a:r>
          </a:p>
        </p:txBody>
      </p:sp>
      <p:pic>
        <p:nvPicPr>
          <p:cNvPr id="179" name="Shape 1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32812" y="4495800"/>
            <a:ext cx="2939100" cy="16452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Shape 18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532812" y="1524000"/>
            <a:ext cx="2922298" cy="20797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idx="12" type="sldNum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190413" y="1151121"/>
            <a:ext cx="11804822" cy="5570355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08000" rIns="108000" wrap="square" tIns="36000">
            <a:noAutofit/>
          </a:bodyPr>
          <a:lstStyle/>
          <a:p>
            <a:pPr indent="-304747" lvl="0" marL="304747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Develop a </a:t>
            </a:r>
            <a:r>
              <a:rPr b="0" i="0" lang="en-US" sz="3400" u="none" cap="none" strike="noStrike">
                <a:solidFill>
                  <a:srgbClr val="F3CC5F"/>
                </a:solidFill>
                <a:latin typeface="Calibri"/>
                <a:ea typeface="Calibri"/>
                <a:cs typeface="Calibri"/>
                <a:sym typeface="Calibri"/>
              </a:rPr>
              <a:t>practical project</a:t>
            </a:r>
          </a:p>
          <a:p>
            <a:pPr indent="-241192" lvl="1" marL="609493" marR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Choose from existing projects</a:t>
            </a:r>
          </a:p>
          <a:p>
            <a:pPr indent="-241192" lvl="1" marL="609493" marR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 work on your own idea</a:t>
            </a:r>
          </a:p>
          <a:p>
            <a:pPr indent="-304747" lvl="0" marL="304747" marR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Public </a:t>
            </a:r>
            <a:r>
              <a:rPr b="0" i="0" lang="en-US" sz="3400" u="none" cap="none" strike="noStrike">
                <a:solidFill>
                  <a:srgbClr val="F3CC5F"/>
                </a:solidFill>
                <a:latin typeface="Calibri"/>
                <a:ea typeface="Calibri"/>
                <a:cs typeface="Calibri"/>
                <a:sym typeface="Calibri"/>
              </a:rPr>
              <a:t>defense</a:t>
            </a: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→ demonstrate your work live at SoftUni</a:t>
            </a:r>
          </a:p>
        </p:txBody>
      </p:sp>
      <p:sp>
        <p:nvSpPr>
          <p:cNvPr id="187" name="Shape 187"/>
          <p:cNvSpPr txBox="1"/>
          <p:nvPr>
            <p:ph type="title"/>
          </p:nvPr>
        </p:nvSpPr>
        <p:spPr>
          <a:xfrm>
            <a:off x="188815" y="40341"/>
            <a:ext cx="9577597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108000" rIns="108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Practical Project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idx="4294967295" type="ctrTitle"/>
          </p:nvPr>
        </p:nvSpPr>
        <p:spPr>
          <a:xfrm>
            <a:off x="1555862" y="1900001"/>
            <a:ext cx="7086600" cy="8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36000" lIns="36000" rIns="36000" wrap="square" tIns="36000">
            <a:noAutofit/>
          </a:bodyPr>
          <a:lstStyle/>
          <a:p>
            <a:pPr indent="-342900" lvl="0" marL="0" marR="0" rtl="0" algn="r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54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Resources</a:t>
            </a:r>
          </a:p>
        </p:txBody>
      </p:sp>
      <p:sp>
        <p:nvSpPr>
          <p:cNvPr id="193" name="Shape 193"/>
          <p:cNvSpPr txBox="1"/>
          <p:nvPr>
            <p:ph idx="4294967295" type="subTitle"/>
          </p:nvPr>
        </p:nvSpPr>
        <p:spPr>
          <a:xfrm>
            <a:off x="717662" y="2862680"/>
            <a:ext cx="7924800" cy="719034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254000" lvl="0" marL="0" marR="0" rtl="0" algn="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None/>
            </a:pPr>
            <a:r>
              <a:rPr b="0" i="0" lang="en-US" sz="4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What We Need Additionally?</a:t>
            </a:r>
          </a:p>
        </p:txBody>
      </p:sp>
      <p:pic>
        <p:nvPicPr>
          <p:cNvPr id="194" name="Shape 19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7662" y="3752788"/>
            <a:ext cx="3913560" cy="25967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Shape 19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18438" y="3757290"/>
            <a:ext cx="1723910" cy="2589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Shape 19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84212" y="1219200"/>
            <a:ext cx="1618386" cy="16183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Shape 19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284663" y="457200"/>
            <a:ext cx="1599346" cy="15993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Shape 19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342062" y="438149"/>
            <a:ext cx="914034" cy="1218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Shape 19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789862" y="609599"/>
            <a:ext cx="761797" cy="7833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Shape 200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905129" y="3990601"/>
            <a:ext cx="1729627" cy="2116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Shape 20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 rot="162075">
            <a:off x="2647026" y="867915"/>
            <a:ext cx="1297034" cy="15278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2.bp.blogspot.com/-yG-zPuNuVow/UC1sInLEyVI/AAAAAAAAACc/3Apwctm139Q/s1600/css.png" id="202" name="Shape 202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9218612" y="4495800"/>
            <a:ext cx="2368463" cy="178057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www.clipartbest.com/download?clipart=bcyrERxcL" id="203" name="Shape 203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9260353" y="1535370"/>
            <a:ext cx="2287250" cy="23664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/>
          <p:nvPr>
            <p:ph idx="12" type="sldNum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190413" y="1151121"/>
            <a:ext cx="11804822" cy="5570355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08000" rIns="108000" wrap="square" tIns="36000">
            <a:noAutofit/>
          </a:bodyPr>
          <a:lstStyle/>
          <a:p>
            <a:pPr indent="-304747" lvl="0" marL="304747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PHP MVC Frameworks official </a:t>
            </a:r>
            <a:r>
              <a:rPr b="0" i="0" lang="en-US" sz="3400" u="none" cap="none" strike="noStrike">
                <a:solidFill>
                  <a:srgbClr val="F3CC5F"/>
                </a:solidFill>
                <a:latin typeface="Calibri"/>
                <a:ea typeface="Calibri"/>
                <a:cs typeface="Calibri"/>
                <a:sym typeface="Calibri"/>
              </a:rPr>
              <a:t>web site</a:t>
            </a: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  <a:p>
            <a:pPr indent="-241193" lvl="1" marL="609493" marR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</a:pPr>
            <a:r>
              <a:t/>
            </a:r>
            <a:endParaRPr b="0" i="0" sz="29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747" lvl="0" marL="304747" marR="0" rtl="0" algn="l">
              <a:lnSpc>
                <a:spcPct val="105000"/>
              </a:lnSpc>
              <a:spcBef>
                <a:spcPts val="4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Register for the "</a:t>
            </a:r>
            <a:r>
              <a:rPr b="0" i="0" lang="en-US" sz="3200" u="none" cap="none" strike="noStrike">
                <a:solidFill>
                  <a:srgbClr val="F3CC5F"/>
                </a:solidFill>
                <a:latin typeface="Calibri"/>
                <a:ea typeface="Calibri"/>
                <a:cs typeface="Calibri"/>
                <a:sym typeface="Calibri"/>
              </a:rPr>
              <a:t>Software University Forum</a:t>
            </a: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":</a:t>
            </a:r>
          </a:p>
          <a:p>
            <a:pPr indent="-241192" lvl="1" marL="609493" marR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Discuss the course exercises with your colleagues</a:t>
            </a:r>
          </a:p>
          <a:p>
            <a:pPr indent="-241192" lvl="1" marL="609493" marR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Find solutions for all course exercises</a:t>
            </a:r>
          </a:p>
          <a:p>
            <a:pPr indent="-241192" lvl="1" marL="609493" marR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Share source code / discuss ideas / help each other</a:t>
            </a:r>
          </a:p>
        </p:txBody>
      </p:sp>
      <p:sp>
        <p:nvSpPr>
          <p:cNvPr id="211" name="Shape 211"/>
          <p:cNvSpPr txBox="1"/>
          <p:nvPr>
            <p:ph type="title"/>
          </p:nvPr>
        </p:nvSpPr>
        <p:spPr>
          <a:xfrm>
            <a:off x="188815" y="40341"/>
            <a:ext cx="9577597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108000" rIns="108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Course Web Site &amp; Forums</a:t>
            </a:r>
          </a:p>
        </p:txBody>
      </p:sp>
      <p:sp>
        <p:nvSpPr>
          <p:cNvPr id="212" name="Shape 212"/>
          <p:cNvSpPr/>
          <p:nvPr/>
        </p:nvSpPr>
        <p:spPr>
          <a:xfrm>
            <a:off x="531812" y="1924966"/>
            <a:ext cx="11658600" cy="753290"/>
          </a:xfrm>
          <a:prstGeom prst="roundRect">
            <a:avLst>
              <a:gd fmla="val 5953" name="adj"/>
            </a:avLst>
          </a:prstGeom>
          <a:solidFill>
            <a:srgbClr val="C6BEAB">
              <a:alpha val="14901"/>
            </a:srgbClr>
          </a:solidFill>
          <a:ln cap="flat" cmpd="sng" w="9525">
            <a:solidFill>
              <a:srgbClr val="C6BEAB">
                <a:alpha val="69803"/>
              </a:srgbClr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108000" lIns="108000" rIns="108000" wrap="square" tIns="1080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i="0" lang="en-US" sz="2600" u="sng" cap="none" strike="noStrike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https://softuni.bg/</a:t>
            </a:r>
          </a:p>
        </p:txBody>
      </p:sp>
      <p:pic>
        <p:nvPicPr>
          <p:cNvPr id="213" name="Shape 2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838412" y="3227514"/>
            <a:ext cx="1725226" cy="1898859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Shape 214"/>
          <p:cNvSpPr/>
          <p:nvPr/>
        </p:nvSpPr>
        <p:spPr>
          <a:xfrm>
            <a:off x="1702412" y="5627710"/>
            <a:ext cx="8784000" cy="753290"/>
          </a:xfrm>
          <a:prstGeom prst="roundRect">
            <a:avLst>
              <a:gd fmla="val 5953" name="adj"/>
            </a:avLst>
          </a:prstGeom>
          <a:solidFill>
            <a:srgbClr val="C6BEAB">
              <a:alpha val="14901"/>
            </a:srgbClr>
          </a:solidFill>
          <a:ln cap="flat" cmpd="sng" w="9525">
            <a:solidFill>
              <a:srgbClr val="C6BEAB">
                <a:alpha val="69803"/>
              </a:srgbClr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108000" lIns="108000" rIns="108000" wrap="square" tIns="1080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i="0" lang="en-US" sz="2600" u="sng" cap="none" strike="noStrike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https://softuni.bg/forum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idx="12" type="sldNum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190413" y="1151121"/>
            <a:ext cx="11804822" cy="5570355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08000" rIns="108000" wrap="square" tIns="36000">
            <a:noAutofit/>
          </a:bodyPr>
          <a:lstStyle/>
          <a:p>
            <a:pPr indent="-304747" lvl="0" marL="304747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All lecture </a:t>
            </a:r>
            <a:r>
              <a:rPr b="0" i="0" lang="en-US" sz="3400" u="none" cap="none" strike="noStrike">
                <a:solidFill>
                  <a:srgbClr val="F3CC5F"/>
                </a:solidFill>
                <a:latin typeface="Calibri"/>
                <a:ea typeface="Calibri"/>
                <a:cs typeface="Calibri"/>
                <a:sym typeface="Calibri"/>
              </a:rPr>
              <a:t>slides</a:t>
            </a: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0" i="0" lang="en-US" sz="3400" u="none" cap="none" strike="noStrike">
                <a:solidFill>
                  <a:srgbClr val="F3CC5F"/>
                </a:solidFill>
                <a:latin typeface="Calibri"/>
                <a:ea typeface="Calibri"/>
                <a:cs typeface="Calibri"/>
                <a:sym typeface="Calibri"/>
              </a:rPr>
              <a:t>videos</a:t>
            </a: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0" i="0" lang="en-US" sz="3400" u="none" cap="none" strike="noStrike">
                <a:solidFill>
                  <a:srgbClr val="F3CC5F"/>
                </a:solidFill>
                <a:latin typeface="Calibri"/>
                <a:ea typeface="Calibri"/>
                <a:cs typeface="Calibri"/>
                <a:sym typeface="Calibri"/>
              </a:rPr>
              <a:t>homework</a:t>
            </a: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-US" sz="3400" u="none" cap="none" strike="noStrike">
                <a:solidFill>
                  <a:srgbClr val="F3CC5F"/>
                </a:solidFill>
                <a:latin typeface="Calibri"/>
                <a:ea typeface="Calibri"/>
                <a:cs typeface="Calibri"/>
                <a:sym typeface="Calibri"/>
              </a:rPr>
              <a:t>assignments</a:t>
            </a: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0" i="0" lang="en-US" sz="3400" u="none" cap="none" strike="noStrike">
                <a:solidFill>
                  <a:srgbClr val="F3CC5F"/>
                </a:solidFill>
                <a:latin typeface="Calibri"/>
                <a:ea typeface="Calibri"/>
                <a:cs typeface="Calibri"/>
                <a:sym typeface="Calibri"/>
              </a:rPr>
              <a:t>projects</a:t>
            </a: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and other resources are open content, available for free</a:t>
            </a:r>
          </a:p>
          <a:p>
            <a:pPr indent="-241192" lvl="1" marL="609493" marR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Visit the course web site to access the course resources</a:t>
            </a:r>
          </a:p>
          <a:p>
            <a:pPr indent="-241192" lvl="1" marL="609493" marR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</a:pPr>
            <a:r>
              <a:t/>
            </a:r>
            <a:endParaRPr b="0" i="0" sz="3200" u="none" cap="none" strike="noStrike">
              <a:solidFill>
                <a:srgbClr val="F3CC5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Shape 221"/>
          <p:cNvSpPr txBox="1"/>
          <p:nvPr>
            <p:ph type="title"/>
          </p:nvPr>
        </p:nvSpPr>
        <p:spPr>
          <a:xfrm>
            <a:off x="188815" y="40341"/>
            <a:ext cx="9577597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108000" rIns="108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PHP MVC Frameworks Slides and Videos</a:t>
            </a:r>
          </a:p>
        </p:txBody>
      </p:sp>
      <p:pic>
        <p:nvPicPr>
          <p:cNvPr id="222" name="Shape 2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75412" y="3429000"/>
            <a:ext cx="2736000" cy="273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Shape 223"/>
          <p:cNvPicPr preferRelativeResize="0"/>
          <p:nvPr/>
        </p:nvPicPr>
        <p:blipFill rotWithShape="1">
          <a:blip r:embed="rId4">
            <a:alphaModFix/>
          </a:blip>
          <a:srcRect b="0" l="0" r="0" t="-1"/>
          <a:stretch/>
        </p:blipFill>
        <p:spPr>
          <a:xfrm>
            <a:off x="3625358" y="3371080"/>
            <a:ext cx="4793040" cy="2925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Shape 2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9412" y="3471369"/>
            <a:ext cx="2778349" cy="2734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188815" y="40341"/>
            <a:ext cx="9577597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108000" rIns="108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Table of Contents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190413" y="1191467"/>
            <a:ext cx="11804822" cy="553001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08000" rIns="108000" wrap="square" tIns="36000">
            <a:noAutofit/>
          </a:bodyPr>
          <a:lstStyle/>
          <a:p>
            <a:pPr indent="-446088" lvl="0" marL="44608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AutoNum type="arabicPeriod"/>
            </a:pP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Course Objectives</a:t>
            </a:r>
          </a:p>
          <a:p>
            <a:pPr indent="-446088" lvl="0" marL="446088" marR="0" rtl="0" algn="l">
              <a:lnSpc>
                <a:spcPct val="117647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AutoNum type="arabicPeriod"/>
            </a:pP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Course Program</a:t>
            </a:r>
          </a:p>
          <a:p>
            <a:pPr indent="-446088" lvl="0" marL="446088" marR="0" rtl="0" algn="l">
              <a:lnSpc>
                <a:spcPct val="117647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AutoNum type="arabicPeriod"/>
            </a:pP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Trainers Team</a:t>
            </a:r>
          </a:p>
          <a:p>
            <a:pPr indent="-446088" lvl="0" marL="446088" marR="0" rtl="0" algn="l">
              <a:lnSpc>
                <a:spcPct val="117647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AutoNum type="arabicPeriod"/>
            </a:pP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Examination</a:t>
            </a:r>
          </a:p>
          <a:p>
            <a:pPr indent="-446088" lvl="0" marL="446088" marR="0" rtl="0" algn="l">
              <a:lnSpc>
                <a:spcPct val="117647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AutoNum type="arabicPeriod"/>
            </a:pP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Learning Resources</a:t>
            </a:r>
          </a:p>
        </p:txBody>
      </p:sp>
      <p:sp>
        <p:nvSpPr>
          <p:cNvPr id="74" name="Shape 74"/>
          <p:cNvSpPr txBox="1"/>
          <p:nvPr>
            <p:ph idx="12" type="sldNum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pic>
        <p:nvPicPr>
          <p:cNvPr descr="http://www.graphicsfuel.com/wp-content/uploads/2012/07/books-icon-512.png" id="75" name="Shape 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0412" y="1828800"/>
            <a:ext cx="2283104" cy="22831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/>
          <p:nvPr/>
        </p:nvSpPr>
        <p:spPr>
          <a:xfrm>
            <a:off x="303213" y="1218621"/>
            <a:ext cx="11577624" cy="5502855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08000" rIns="108000" wrap="square" tIns="36000">
            <a:noAutofit/>
          </a:bodyPr>
          <a:lstStyle/>
          <a:p>
            <a:pPr indent="-304747" lvl="0" marL="30474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Symfony - The Book - </a:t>
            </a:r>
            <a:r>
              <a:rPr b="0" i="0" lang="en-US" sz="36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https://symfony.com/pdf/Symfony_book_3.1.pdf</a:t>
            </a:r>
            <a:r>
              <a:rPr b="0" i="0" lang="en-US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indent="-304747" lvl="0" marL="304747" marR="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Cookbook - </a:t>
            </a:r>
            <a:r>
              <a:rPr b="0" i="0" lang="en-US" sz="36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http://symfony.com/doc/2.3/cookbook/index.html</a:t>
            </a:r>
            <a:r>
              <a:rPr b="0" i="0" lang="en-US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(might be older)</a:t>
            </a:r>
          </a:p>
        </p:txBody>
      </p:sp>
      <p:sp>
        <p:nvSpPr>
          <p:cNvPr id="230" name="Shape 230"/>
          <p:cNvSpPr txBox="1"/>
          <p:nvPr>
            <p:ph idx="12" type="sldNum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231" name="Shape 231"/>
          <p:cNvSpPr txBox="1"/>
          <p:nvPr>
            <p:ph type="title"/>
          </p:nvPr>
        </p:nvSpPr>
        <p:spPr>
          <a:xfrm>
            <a:off x="188815" y="40341"/>
            <a:ext cx="9577597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108000" rIns="108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Symfony Resources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/>
          <p:nvPr>
            <p:ph type="title"/>
          </p:nvPr>
        </p:nvSpPr>
        <p:spPr>
          <a:xfrm>
            <a:off x="188815" y="40341"/>
            <a:ext cx="9577597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108000" rIns="108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PHP MVC Frameworks – Course Intro</a:t>
            </a:r>
          </a:p>
        </p:txBody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1529384" y="6400802"/>
            <a:ext cx="10482604" cy="351754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114300" lvl="0" marL="0" marR="0" rtl="0" algn="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None/>
            </a:pPr>
            <a:r>
              <a:rPr b="0" i="0" lang="en-US" sz="1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https://softuni.bg/courses/php-mvc-frameworks</a:t>
            </a: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  <p:pic>
        <p:nvPicPr>
          <p:cNvPr id="240" name="Shape 240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670249" y="3996240"/>
            <a:ext cx="1726158" cy="932887"/>
          </a:xfrm>
          <a:prstGeom prst="roundRect">
            <a:avLst>
              <a:gd fmla="val 2953" name="adj"/>
            </a:avLst>
          </a:prstGeom>
          <a:noFill/>
          <a:ln>
            <a:noFill/>
          </a:ln>
        </p:spPr>
      </p:pic>
      <p:pic>
        <p:nvPicPr>
          <p:cNvPr id="241" name="Shape 241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160390" y="1255207"/>
            <a:ext cx="1752140" cy="804013"/>
          </a:xfrm>
          <a:prstGeom prst="roundRect">
            <a:avLst>
              <a:gd fmla="val 3159" name="adj"/>
            </a:avLst>
          </a:prstGeom>
          <a:noFill/>
          <a:ln>
            <a:noFill/>
          </a:ln>
        </p:spPr>
      </p:pic>
      <p:pic>
        <p:nvPicPr>
          <p:cNvPr id="242" name="Shape 242">
            <a:hlinkClick r:id="rId8"/>
          </p:cNvPr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12764" y="1255208"/>
            <a:ext cx="2093874" cy="804013"/>
          </a:xfrm>
          <a:prstGeom prst="roundRect">
            <a:avLst>
              <a:gd fmla="val 3159" name="adj"/>
            </a:avLst>
          </a:prstGeom>
          <a:noFill/>
          <a:ln>
            <a:noFill/>
          </a:ln>
        </p:spPr>
      </p:pic>
      <p:pic>
        <p:nvPicPr>
          <p:cNvPr id="243" name="Shape 243">
            <a:hlinkClick r:id="rId10"/>
          </p:cNvPr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512764" y="5373443"/>
            <a:ext cx="3352800" cy="849557"/>
          </a:xfrm>
          <a:prstGeom prst="roundRect">
            <a:avLst>
              <a:gd fmla="val 3159" name="adj"/>
            </a:avLst>
          </a:prstGeom>
          <a:noFill/>
          <a:ln>
            <a:noFill/>
          </a:ln>
        </p:spPr>
      </p:pic>
      <p:pic>
        <p:nvPicPr>
          <p:cNvPr id="244" name="Shape 244">
            <a:hlinkClick r:id="rId12"/>
          </p:cNvPr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4358563" y="5373443"/>
            <a:ext cx="2753589" cy="849556"/>
          </a:xfrm>
          <a:prstGeom prst="roundRect">
            <a:avLst>
              <a:gd fmla="val 2953" name="adj"/>
            </a:avLst>
          </a:prstGeom>
          <a:noFill/>
          <a:ln>
            <a:noFill/>
          </a:ln>
        </p:spPr>
      </p:pic>
      <p:pic>
        <p:nvPicPr>
          <p:cNvPr id="245" name="Shape 245">
            <a:hlinkClick r:id="rId14"/>
          </p:cNvPr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7633728" y="5373443"/>
            <a:ext cx="4073042" cy="849556"/>
          </a:xfrm>
          <a:prstGeom prst="roundRect">
            <a:avLst>
              <a:gd fmla="val 3159" name="adj"/>
            </a:avLst>
          </a:prstGeom>
          <a:noFill/>
          <a:ln>
            <a:noFill/>
          </a:ln>
        </p:spPr>
      </p:pic>
      <p:pic>
        <p:nvPicPr>
          <p:cNvPr id="246" name="Shape 246">
            <a:hlinkClick r:id="rId16"/>
          </p:cNvPr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7765249" y="2577353"/>
            <a:ext cx="3631158" cy="783191"/>
          </a:xfrm>
          <a:prstGeom prst="roundRect">
            <a:avLst>
              <a:gd fmla="val 3159" name="adj"/>
            </a:avLst>
          </a:prstGeom>
          <a:noFill/>
          <a:ln>
            <a:noFill/>
          </a:ln>
        </p:spPr>
      </p:pic>
      <p:pic>
        <p:nvPicPr>
          <p:cNvPr id="247" name="Shape 247">
            <a:hlinkClick r:id="rId18"/>
          </p:cNvPr>
          <p:cNvPicPr preferRelativeResize="0"/>
          <p:nvPr/>
        </p:nvPicPr>
        <p:blipFill rotWithShape="1">
          <a:blip r:embed="rId19">
            <a:alphaModFix/>
          </a:blip>
          <a:srcRect b="0" l="0" r="0" t="0"/>
          <a:stretch/>
        </p:blipFill>
        <p:spPr>
          <a:xfrm>
            <a:off x="5377182" y="1391286"/>
            <a:ext cx="5993358" cy="550371"/>
          </a:xfrm>
          <a:prstGeom prst="roundRect">
            <a:avLst>
              <a:gd fmla="val 3159" name="adj"/>
            </a:avLst>
          </a:prstGeom>
          <a:noFill/>
          <a:ln>
            <a:noFill/>
          </a:ln>
        </p:spPr>
      </p:pic>
      <p:pic>
        <p:nvPicPr>
          <p:cNvPr id="248" name="Shape 248">
            <a:hlinkClick r:id="rId20"/>
          </p:cNvPr>
          <p:cNvPicPr preferRelativeResize="0"/>
          <p:nvPr/>
        </p:nvPicPr>
        <p:blipFill rotWithShape="1">
          <a:blip r:embed="rId21">
            <a:alphaModFix/>
          </a:blip>
          <a:srcRect b="0" l="0" r="0" t="0"/>
          <a:stretch/>
        </p:blipFill>
        <p:spPr>
          <a:xfrm>
            <a:off x="512764" y="2380769"/>
            <a:ext cx="1922519" cy="854925"/>
          </a:xfrm>
          <a:prstGeom prst="roundRect">
            <a:avLst>
              <a:gd fmla="val 3159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/>
          <p:nvPr>
            <p:ph type="title"/>
          </p:nvPr>
        </p:nvSpPr>
        <p:spPr>
          <a:xfrm>
            <a:off x="188815" y="40341"/>
            <a:ext cx="9577597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108000" rIns="108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License</a:t>
            </a:r>
          </a:p>
        </p:txBody>
      </p:sp>
      <p:sp>
        <p:nvSpPr>
          <p:cNvPr id="256" name="Shape 256"/>
          <p:cNvSpPr txBox="1"/>
          <p:nvPr>
            <p:ph idx="1" type="body"/>
          </p:nvPr>
        </p:nvSpPr>
        <p:spPr>
          <a:xfrm>
            <a:off x="190413" y="1151121"/>
            <a:ext cx="11804822" cy="1796243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08000" rIns="108000" wrap="square" tIns="36000">
            <a:noAutofit/>
          </a:bodyPr>
          <a:lstStyle/>
          <a:p>
            <a:pPr indent="-304747" lvl="0" marL="304747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This course (slides, examples, demos, videos, homework, etc.)</a:t>
            </a:r>
            <a:b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is licensed under the "</a:t>
            </a:r>
            <a:r>
              <a:rPr b="0" i="0" lang="en-US" sz="34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Creative Commons Attribution-NonCommercial-ShareAlike 4.0 International</a:t>
            </a:r>
            <a:r>
              <a:rPr b="0" i="0" lang="en-US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" license</a:t>
            </a:r>
          </a:p>
        </p:txBody>
      </p:sp>
      <p:sp>
        <p:nvSpPr>
          <p:cNvPr id="257" name="Shape 257"/>
          <p:cNvSpPr txBox="1"/>
          <p:nvPr>
            <p:ph idx="12" type="sldNum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pic>
        <p:nvPicPr>
          <p:cNvPr id="258" name="Shape 258" title="CC-BY-NC-SA License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07637" y="3281192"/>
            <a:ext cx="3170776" cy="1109380"/>
          </a:xfrm>
          <a:prstGeom prst="roundRect">
            <a:avLst>
              <a:gd fmla="val 4326" name="adj"/>
            </a:avLst>
          </a:prstGeom>
          <a:noFill/>
          <a:ln cap="flat" cmpd="sng" w="9525">
            <a:solidFill>
              <a:srgbClr val="7B4A3A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259" name="Shape 259"/>
          <p:cNvSpPr txBox="1"/>
          <p:nvPr>
            <p:ph idx="1" type="body"/>
          </p:nvPr>
        </p:nvSpPr>
        <p:spPr>
          <a:xfrm>
            <a:off x="188815" y="4724400"/>
            <a:ext cx="11804822" cy="1997079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08000" rIns="108000" wrap="square" tIns="36000">
            <a:noAutofit/>
          </a:bodyPr>
          <a:lstStyle/>
          <a:p>
            <a:pPr indent="-304747" lvl="0" marL="304747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Attribution: this work may contain portions from</a:t>
            </a:r>
          </a:p>
          <a:p>
            <a:pPr indent="-241192" lvl="1" marL="609493" marR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b="0" i="0" lang="en-US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b="0" i="0" lang="en-US" sz="2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PHP/MySQL</a:t>
            </a:r>
            <a:r>
              <a:rPr b="0" i="0" lang="en-US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" course by SoftUni under </a:t>
            </a:r>
            <a:r>
              <a:rPr b="0" i="0" lang="en-US" sz="2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CC-BY-NC-SA</a:t>
            </a:r>
            <a:r>
              <a:rPr b="0" i="0" lang="en-US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license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/>
          <p:nvPr>
            <p:ph idx="4294967295" type="title"/>
          </p:nvPr>
        </p:nvSpPr>
        <p:spPr>
          <a:xfrm>
            <a:off x="259899" y="103056"/>
            <a:ext cx="9074150" cy="936625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108000" rIns="108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Free Trainings @ Software University</a:t>
            </a:r>
          </a:p>
        </p:txBody>
      </p:sp>
      <p:sp>
        <p:nvSpPr>
          <p:cNvPr id="267" name="Shape 267"/>
          <p:cNvSpPr txBox="1"/>
          <p:nvPr>
            <p:ph idx="4294967295" type="body"/>
          </p:nvPr>
        </p:nvSpPr>
        <p:spPr>
          <a:xfrm>
            <a:off x="259899" y="1039681"/>
            <a:ext cx="9434513" cy="5639378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08000" rIns="108000" wrap="square" tIns="36000">
            <a:noAutofit/>
          </a:bodyPr>
          <a:lstStyle/>
          <a:p>
            <a:pPr indent="-304747" lvl="0" marL="30474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Software University Foundation – </a:t>
            </a:r>
            <a:r>
              <a:rPr b="0" i="0" lang="en-US" sz="32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softuni.org</a:t>
            </a:r>
          </a:p>
          <a:p>
            <a:pPr indent="-304747" lvl="0" marL="304747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Software University – High-Quality Education, Profession and Job for Software Developers</a:t>
            </a:r>
          </a:p>
          <a:p>
            <a:pPr indent="-241193" lvl="1" marL="609493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b="0" i="0" lang="en-US" sz="29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softuni.bg</a:t>
            </a:r>
            <a:r>
              <a:rPr b="0" i="0" lang="en-US" sz="2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indent="-304747" lvl="1" marL="304747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Software University @ Facebook</a:t>
            </a:r>
          </a:p>
          <a:p>
            <a:pPr indent="-241193" lvl="1" marL="609493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b="0" i="0" lang="en-US" sz="29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facebook.com/SoftwareUniversity</a:t>
            </a:r>
          </a:p>
          <a:p>
            <a:pPr indent="-304747" lvl="1" marL="304747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Software University @ YouTube</a:t>
            </a:r>
          </a:p>
          <a:p>
            <a:pPr indent="-241193" lvl="1" marL="609493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b="0" i="0" lang="en-US" sz="29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youtube.com/SoftwareUniversity</a:t>
            </a:r>
          </a:p>
          <a:p>
            <a:pPr indent="-304747" lvl="1" marL="304747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Software University Forums – </a:t>
            </a:r>
            <a:r>
              <a:rPr b="0" i="0" lang="en-US" sz="32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forum.softuni.bg</a:t>
            </a:r>
          </a:p>
        </p:txBody>
      </p:sp>
      <p:pic>
        <p:nvPicPr>
          <p:cNvPr id="268" name="Shape 268" title="Software University">
            <a:hlinkClick r:id="rId8"/>
          </p:cNvPr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9659438" y="1594686"/>
            <a:ext cx="1830387" cy="1566275"/>
          </a:xfrm>
          <a:prstGeom prst="rect">
            <a:avLst/>
          </a:prstGeom>
          <a:noFill/>
          <a:ln cap="flat" cmpd="sng" w="12700">
            <a:solidFill>
              <a:srgbClr val="55438F">
                <a:alpha val="69803"/>
              </a:srgbClr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269" name="Shape 269" title="Software University Foundation">
            <a:hlinkClick r:id="rId10"/>
          </p:cNvPr>
          <p:cNvPicPr preferRelativeResize="0"/>
          <p:nvPr/>
        </p:nvPicPr>
        <p:blipFill rotWithShape="1">
          <a:blip r:embed="rId11">
            <a:alphaModFix/>
          </a:blip>
          <a:srcRect b="-15226" l="-5359" r="-5359" t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fmla="val 3940" name="adj"/>
            </a:avLst>
          </a:prstGeom>
          <a:solidFill>
            <a:srgbClr val="231F20">
              <a:alpha val="49803"/>
            </a:srgbClr>
          </a:solidFill>
          <a:ln cap="flat" cmpd="sng" w="9525">
            <a:solidFill>
              <a:srgbClr val="C87D0E">
                <a:alpha val="40000"/>
              </a:srgbClr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270" name="Shape 270" title="Software University @ Facebook">
            <a:hlinkClick r:id="rId12"/>
          </p:cNvPr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10075536" y="3385124"/>
            <a:ext cx="1003034" cy="101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Shape 271" title="Software University Videos @ YouTube">
            <a:hlinkClick r:id="rId14"/>
          </p:cNvPr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9656544" y="4589658"/>
            <a:ext cx="1837133" cy="674417"/>
          </a:xfrm>
          <a:prstGeom prst="rect">
            <a:avLst/>
          </a:prstGeom>
          <a:noFill/>
          <a:ln cap="flat" cmpd="sng" w="25400">
            <a:solidFill>
              <a:srgbClr val="7F7F7F">
                <a:alpha val="24705"/>
              </a:srgbClr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272" name="Shape 272" title="Software University - Forum">
            <a:hlinkClick r:id="rId16"/>
          </p:cNvPr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10109334" y="5540172"/>
            <a:ext cx="970116" cy="96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idx="12" type="sldNum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190413" y="1151121"/>
            <a:ext cx="11804822" cy="5373881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08000" rIns="108000" wrap="square" tIns="36000">
            <a:noAutofit/>
          </a:bodyPr>
          <a:lstStyle/>
          <a:p>
            <a:pPr indent="-215900" lvl="0" marL="0" marR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None/>
            </a:pPr>
            <a:r>
              <a:t/>
            </a:r>
            <a:endParaRPr b="1" i="0" sz="3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730250" lvl="0" marL="0" marR="0" rtl="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59722"/>
              <a:buFont typeface="Noto Sans Symbols"/>
              <a:buNone/>
            </a:pPr>
            <a:r>
              <a:rPr b="1" i="0" lang="en-US" sz="7200" u="none" cap="none" strike="noStrike">
                <a:solidFill>
                  <a:srgbClr val="F3CC5F"/>
                </a:solidFill>
                <a:latin typeface="Calibri"/>
                <a:ea typeface="Calibri"/>
                <a:cs typeface="Calibri"/>
                <a:sym typeface="Calibri"/>
              </a:rPr>
              <a:t>sli.do</a:t>
            </a:r>
            <a:br>
              <a:rPr b="1" i="0" lang="en-US" sz="6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-US" sz="1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#PHP-WEB</a:t>
            </a:r>
          </a:p>
        </p:txBody>
      </p:sp>
      <p:sp>
        <p:nvSpPr>
          <p:cNvPr id="82" name="Shape 82"/>
          <p:cNvSpPr txBox="1"/>
          <p:nvPr>
            <p:ph type="title"/>
          </p:nvPr>
        </p:nvSpPr>
        <p:spPr>
          <a:xfrm>
            <a:off x="188815" y="40341"/>
            <a:ext cx="9577597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108000" rIns="108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Questions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idx="12" type="sldNum"/>
          </p:nvPr>
        </p:nvSpPr>
        <p:spPr>
          <a:xfrm>
            <a:off x="11566412" y="6525002"/>
            <a:ext cx="428700" cy="19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190413" y="1151121"/>
            <a:ext cx="11804700" cy="53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08000" rIns="108000" wrap="square" tIns="36000">
            <a:noAutofit/>
          </a:bodyPr>
          <a:lstStyle/>
          <a:p>
            <a:pPr indent="-215900" lvl="0" marL="0" marR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None/>
            </a:pPr>
            <a:r>
              <a:t/>
            </a:r>
            <a:endParaRPr b="1"/>
          </a:p>
          <a:p>
            <a:pPr indent="-215900" lvl="0" marL="0" marR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None/>
            </a:pPr>
            <a:r>
              <a:rPr b="1" lang="en-US"/>
              <a:t>Software University - PHP Web Sept 2017</a:t>
            </a:r>
          </a:p>
          <a:p>
            <a:pPr indent="-730250" lvl="0" marL="0" marR="0" rtl="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400000"/>
              <a:buFont typeface="Noto Sans Symbols"/>
              <a:buNone/>
            </a:pPr>
            <a:r>
              <a:rPr b="1" lang="en-US" sz="2400">
                <a:solidFill>
                  <a:srgbClr val="F3CC5F"/>
                </a:solidFill>
              </a:rPr>
              <a:t>https://www.facebook.com/groups/352148105198948/</a:t>
            </a:r>
            <a:br>
              <a:rPr b="1" i="0" lang="en-US" sz="6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</a:p>
        </p:txBody>
      </p:sp>
      <p:sp>
        <p:nvSpPr>
          <p:cNvPr id="89" name="Shape 89"/>
          <p:cNvSpPr txBox="1"/>
          <p:nvPr>
            <p:ph type="title"/>
          </p:nvPr>
        </p:nvSpPr>
        <p:spPr>
          <a:xfrm>
            <a:off x="188815" y="40341"/>
            <a:ext cx="9577500" cy="11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108000" rIns="108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Questions</a:t>
            </a:r>
          </a:p>
        </p:txBody>
      </p:sp>
      <p:pic>
        <p:nvPicPr>
          <p:cNvPr id="90" name="Shape 9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6975" y="3964789"/>
            <a:ext cx="1351601" cy="1351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Shape 9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11350" y="3210167"/>
            <a:ext cx="3050700" cy="152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1065212" y="4639207"/>
            <a:ext cx="9982200" cy="774883"/>
          </a:xfrm>
          <a:prstGeom prst="rect">
            <a:avLst/>
          </a:prstGeom>
          <a:noFill/>
          <a:ln>
            <a:noFill/>
          </a:ln>
        </p:spPr>
        <p:txBody>
          <a:bodyPr anchorCtr="0" anchor="b" bIns="36000" lIns="36000" rIns="36000" wrap="square" tIns="36000">
            <a:noAutofit/>
          </a:bodyPr>
          <a:lstStyle/>
          <a:p>
            <a:pPr indent="-342900" lvl="0" marL="0" marR="0" rtl="0" algn="ctr">
              <a:lnSpc>
                <a:spcPct val="10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54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PHP MVC Frameworks</a:t>
            </a:r>
          </a:p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1598612" y="5450050"/>
            <a:ext cx="8938472" cy="688256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254000" lvl="0" marL="0" marR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None/>
            </a:pPr>
            <a:r>
              <a:rPr b="0" i="0" lang="en-US" sz="4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Course Objectives &amp; Program</a:t>
            </a:r>
          </a:p>
        </p:txBody>
      </p:sp>
      <p:pic>
        <p:nvPicPr>
          <p:cNvPr descr="http://research.phillipmartin.info/la_syllabus.gif" id="100" name="Shape 10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0812" y="817586"/>
            <a:ext cx="3650163" cy="3598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idx="12" type="sldNum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190413" y="1151120"/>
            <a:ext cx="11804822" cy="5486035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08000" rIns="108000" wrap="square" tIns="36000">
            <a:noAutofit/>
          </a:bodyPr>
          <a:lstStyle/>
          <a:p>
            <a:pPr indent="-450850" lvl="0" marL="45085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Calibri"/>
              <a:buAutoNum type="arabicPeriod"/>
            </a:pPr>
            <a:r>
              <a:rPr b="1" i="0" lang="en-US" sz="2800" u="none" cap="none" strike="noStrike">
                <a:solidFill>
                  <a:srgbClr val="F6C680"/>
                </a:solidFill>
                <a:latin typeface="Calibri"/>
                <a:ea typeface="Calibri"/>
                <a:cs typeface="Calibri"/>
                <a:sym typeface="Calibri"/>
              </a:rPr>
              <a:t>Course Introduction </a:t>
            </a:r>
            <a:r>
              <a:rPr b="0" i="0" lang="en-US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– Course Program, Exams, Trainers, Evaluation…</a:t>
            </a:r>
          </a:p>
          <a:p>
            <a:pPr indent="-450850" lvl="0" marL="450850" marR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Calibri"/>
              <a:buAutoNum type="arabicPeriod"/>
            </a:pPr>
            <a:r>
              <a:rPr b="1" i="0" lang="en-US" sz="2800" u="none" cap="none" strike="noStrike">
                <a:solidFill>
                  <a:srgbClr val="F6C680"/>
                </a:solidFill>
                <a:latin typeface="Calibri"/>
                <a:ea typeface="Calibri"/>
                <a:cs typeface="Calibri"/>
                <a:sym typeface="Calibri"/>
              </a:rPr>
              <a:t>MVC Intro </a:t>
            </a:r>
            <a:r>
              <a:rPr b="0" i="0" lang="en-US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– What is MVC? Custom MVC Framework</a:t>
            </a:r>
          </a:p>
          <a:p>
            <a:pPr indent="-450850" lvl="0" marL="450850" marR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Calibri"/>
              <a:buAutoNum type="arabicPeriod"/>
            </a:pPr>
            <a:r>
              <a:rPr b="1" i="0" lang="en-US" sz="2800" u="none" cap="none" strike="noStrike">
                <a:solidFill>
                  <a:srgbClr val="F6C680"/>
                </a:solidFill>
                <a:latin typeface="Calibri"/>
                <a:ea typeface="Calibri"/>
                <a:cs typeface="Calibri"/>
                <a:sym typeface="Calibri"/>
              </a:rPr>
              <a:t>Symfony Basics </a:t>
            </a:r>
            <a:r>
              <a:rPr b="0" i="0" lang="en-US" sz="2800" u="none" cap="none" strike="noStrike">
                <a:solidFill>
                  <a:srgbClr val="ECE9E2"/>
                </a:solidFill>
                <a:latin typeface="Calibri"/>
                <a:ea typeface="Calibri"/>
                <a:cs typeface="Calibri"/>
                <a:sym typeface="Calibri"/>
              </a:rPr>
              <a:t>– Installation, Controllers, Routes</a:t>
            </a:r>
          </a:p>
          <a:p>
            <a:pPr indent="-450850" lvl="0" marL="450850" marR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Calibri"/>
              <a:buAutoNum type="arabicPeriod"/>
            </a:pPr>
            <a:r>
              <a:rPr b="1" i="0" lang="en-US" sz="2800" u="none" cap="none" strike="noStrike">
                <a:solidFill>
                  <a:srgbClr val="F8DC9E"/>
                </a:solidFill>
                <a:latin typeface="Calibri"/>
                <a:ea typeface="Calibri"/>
                <a:cs typeface="Calibri"/>
                <a:sym typeface="Calibri"/>
              </a:rPr>
              <a:t>ORM Basics </a:t>
            </a:r>
            <a:r>
              <a:rPr b="0" i="0" lang="en-US" sz="2800" u="none" cap="none" strike="noStrike">
                <a:solidFill>
                  <a:srgbClr val="ECE9E2"/>
                </a:solidFill>
                <a:latin typeface="Calibri"/>
                <a:ea typeface="Calibri"/>
                <a:cs typeface="Calibri"/>
                <a:sym typeface="Calibri"/>
              </a:rPr>
              <a:t>– What is ORM? Doctrine, Queries, Repositories</a:t>
            </a:r>
          </a:p>
          <a:p>
            <a:pPr indent="-450850" lvl="0" marL="450850" marR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Calibri"/>
              <a:buAutoNum type="arabicPeriod"/>
            </a:pPr>
            <a:r>
              <a:rPr b="1" i="0" lang="en-US" sz="2800" u="none" cap="none" strike="noStrike">
                <a:solidFill>
                  <a:srgbClr val="F6C680"/>
                </a:solidFill>
                <a:latin typeface="Calibri"/>
                <a:ea typeface="Calibri"/>
                <a:cs typeface="Calibri"/>
                <a:sym typeface="Calibri"/>
              </a:rPr>
              <a:t>Symfony Fundamentals </a:t>
            </a:r>
            <a:r>
              <a:rPr b="0" i="0" lang="en-US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– Forms, Security</a:t>
            </a:r>
          </a:p>
          <a:p>
            <a:pPr indent="-450850" lvl="0" marL="450850" marR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Calibri"/>
              <a:buAutoNum type="arabicPeriod"/>
            </a:pPr>
            <a:r>
              <a:rPr b="1" i="0" lang="en-US" sz="2800" u="none" cap="none" strike="noStrike">
                <a:solidFill>
                  <a:srgbClr val="F6C680"/>
                </a:solidFill>
                <a:latin typeface="Calibri"/>
                <a:ea typeface="Calibri"/>
                <a:cs typeface="Calibri"/>
                <a:sym typeface="Calibri"/>
              </a:rPr>
              <a:t>Symfony Advanced </a:t>
            </a:r>
            <a:r>
              <a:rPr b="0" i="0" lang="en-US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– Crons, Events, Deploy</a:t>
            </a:r>
          </a:p>
        </p:txBody>
      </p:sp>
      <p:sp>
        <p:nvSpPr>
          <p:cNvPr id="107" name="Shape 107"/>
          <p:cNvSpPr txBox="1"/>
          <p:nvPr>
            <p:ph type="title"/>
          </p:nvPr>
        </p:nvSpPr>
        <p:spPr>
          <a:xfrm>
            <a:off x="188815" y="40341"/>
            <a:ext cx="9577597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108000" rIns="108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PHP MVC Frameworks – Course Program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1727940" y="5580200"/>
            <a:ext cx="8938472" cy="8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36000" lIns="36000" rIns="36000" wrap="square" tIns="36000">
            <a:noAutofit/>
          </a:bodyPr>
          <a:lstStyle/>
          <a:p>
            <a:pPr indent="-34290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54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The Trainers Team</a:t>
            </a:r>
          </a:p>
        </p:txBody>
      </p:sp>
      <p:pic>
        <p:nvPicPr>
          <p:cNvPr id="113" name="Shape 1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43068" y="1483371"/>
            <a:ext cx="6904144" cy="3754652"/>
          </a:xfrm>
          <a:prstGeom prst="roundRect">
            <a:avLst>
              <a:gd fmla="val 46773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idx="12" type="sldNum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190413" y="1066800"/>
            <a:ext cx="11804822" cy="5570355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08000" rIns="108000" wrap="square" tIns="3600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1" lang="en-US">
                <a:solidFill>
                  <a:srgbClr val="F3CC5F"/>
                </a:solidFill>
              </a:rPr>
              <a:t>Veselin Malezanov</a:t>
            </a:r>
          </a:p>
          <a:p>
            <a:pPr lvl="1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lang="en-US"/>
              <a:t>Trainer @ Software University</a:t>
            </a:r>
          </a:p>
          <a:p>
            <a:pPr lvl="1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lang="en-US"/>
              <a:t>20+ years of experience with PHP and WEB</a:t>
            </a:r>
          </a:p>
          <a:p>
            <a:pPr lvl="1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lang="en-US"/>
              <a:t>Takes an active role in the development </a:t>
            </a:r>
            <a:br>
              <a:rPr lang="en-US"/>
            </a:br>
            <a:r>
              <a:rPr lang="en-US"/>
              <a:t>of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www.abv.bg</a:t>
            </a:r>
            <a:r>
              <a:rPr lang="en-US"/>
              <a:t> </a:t>
            </a:r>
          </a:p>
          <a:p>
            <a:pPr lvl="1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lang="en-US"/>
              <a:t>Specialized in commercial software solutions</a:t>
            </a:r>
          </a:p>
          <a:p>
            <a:pPr indent="-215847" lvl="2" marL="304747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None/>
            </a:pPr>
            <a:r>
              <a:t/>
            </a:r>
            <a:endParaRPr sz="3200"/>
          </a:p>
        </p:txBody>
      </p:sp>
      <p:sp>
        <p:nvSpPr>
          <p:cNvPr id="120" name="Shape 120"/>
          <p:cNvSpPr txBox="1"/>
          <p:nvPr>
            <p:ph type="title"/>
          </p:nvPr>
        </p:nvSpPr>
        <p:spPr>
          <a:xfrm>
            <a:off x="188815" y="40341"/>
            <a:ext cx="9577597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108000" rIns="108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Trainers Team</a:t>
            </a:r>
          </a:p>
        </p:txBody>
      </p:sp>
      <p:pic>
        <p:nvPicPr>
          <p:cNvPr descr="A person smiling for the camera  Description generated with very high confidence" id="121" name="Shape 1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25687" y="1685411"/>
            <a:ext cx="2152500" cy="2152500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med" w="med" type="none"/>
            <a:tailEnd len="med" w="med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idx="12" type="sldNum"/>
          </p:nvPr>
        </p:nvSpPr>
        <p:spPr>
          <a:xfrm>
            <a:off x="11566412" y="6525002"/>
            <a:ext cx="428700" cy="19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190413" y="1066800"/>
            <a:ext cx="11804700" cy="55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08000" rIns="108000" wrap="square" tIns="3600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▪"/>
            </a:pPr>
            <a:r>
              <a:rPr b="1" lang="en-US">
                <a:solidFill>
                  <a:srgbClr val="F3CC5F"/>
                </a:solidFill>
              </a:rPr>
              <a:t>Boyan Mihailov</a:t>
            </a:r>
          </a:p>
          <a:p>
            <a:pPr lvl="1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lang="en-US"/>
              <a:t>Trainer @ Software University</a:t>
            </a:r>
          </a:p>
          <a:p>
            <a:pPr lvl="1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lang="en-US"/>
              <a:t>Web Developer @ Design Force LTD.</a:t>
            </a:r>
          </a:p>
          <a:p>
            <a:pPr lvl="1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lang="en-US"/>
              <a:t>12 years of experience with PHP and web </a:t>
            </a:r>
            <a:br>
              <a:rPr lang="en-US"/>
            </a:br>
            <a:r>
              <a:rPr lang="en-US"/>
              <a:t>development</a:t>
            </a:r>
          </a:p>
          <a:p>
            <a:pPr lvl="1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▪"/>
            </a:pPr>
            <a:r>
              <a:rPr lang="en-US"/>
              <a:t>Specialized in real-estate web applications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3CC5F"/>
              </a:solidFill>
            </a:endParaRPr>
          </a:p>
          <a:p>
            <a:pPr indent="-215846" lvl="2" marL="304746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None/>
            </a:pPr>
            <a:r>
              <a:t/>
            </a:r>
            <a:endParaRPr sz="3200"/>
          </a:p>
        </p:txBody>
      </p:sp>
      <p:sp>
        <p:nvSpPr>
          <p:cNvPr id="128" name="Shape 128"/>
          <p:cNvSpPr txBox="1"/>
          <p:nvPr>
            <p:ph type="title"/>
          </p:nvPr>
        </p:nvSpPr>
        <p:spPr>
          <a:xfrm>
            <a:off x="188815" y="40341"/>
            <a:ext cx="9577500" cy="11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108000" rIns="108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Trainers Team</a:t>
            </a:r>
          </a:p>
        </p:txBody>
      </p:sp>
      <p:pic>
        <p:nvPicPr>
          <p:cNvPr descr="A person looking at the camera  Description generated with very high confidence" id="129" name="Shape 1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371012" y="1600200"/>
            <a:ext cx="1828800" cy="1828800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med" w="med" type="none"/>
            <a:tailEnd len="med" w="med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Tech_16x9">
      <a:dk1>
        <a:srgbClr val="000000"/>
      </a:dk1>
      <a:lt1>
        <a:srgbClr val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oftUni 16x9">
  <a:themeElements>
    <a:clrScheme name="SoftUni Color Theme">
      <a:dk1>
        <a:srgbClr val="000000"/>
      </a:dk1>
      <a:lt1>
        <a:srgbClr val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